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8" r:id="rId3"/>
    <p:sldId id="304" r:id="rId4"/>
    <p:sldId id="305" r:id="rId5"/>
    <p:sldId id="302" r:id="rId6"/>
    <p:sldId id="303" r:id="rId7"/>
    <p:sldId id="297" r:id="rId8"/>
    <p:sldId id="340" r:id="rId9"/>
    <p:sldId id="306" r:id="rId10"/>
    <p:sldId id="307" r:id="rId11"/>
    <p:sldId id="308" r:id="rId12"/>
    <p:sldId id="309" r:id="rId13"/>
    <p:sldId id="310" r:id="rId14"/>
    <p:sldId id="311" r:id="rId15"/>
    <p:sldId id="313" r:id="rId16"/>
    <p:sldId id="314" r:id="rId17"/>
    <p:sldId id="315" r:id="rId18"/>
    <p:sldId id="316" r:id="rId19"/>
    <p:sldId id="318" r:id="rId20"/>
    <p:sldId id="342" r:id="rId21"/>
    <p:sldId id="343" r:id="rId22"/>
    <p:sldId id="344" r:id="rId23"/>
    <p:sldId id="345" r:id="rId24"/>
    <p:sldId id="319" r:id="rId25"/>
    <p:sldId id="320" r:id="rId26"/>
    <p:sldId id="321" r:id="rId27"/>
    <p:sldId id="288" r:id="rId28"/>
    <p:sldId id="323" r:id="rId29"/>
    <p:sldId id="324" r:id="rId30"/>
    <p:sldId id="339" r:id="rId31"/>
    <p:sldId id="325" r:id="rId32"/>
    <p:sldId id="326" r:id="rId33"/>
    <p:sldId id="328" r:id="rId34"/>
    <p:sldId id="322" r:id="rId35"/>
    <p:sldId id="329" r:id="rId36"/>
    <p:sldId id="341" r:id="rId37"/>
    <p:sldId id="330" r:id="rId38"/>
    <p:sldId id="289" r:id="rId39"/>
    <p:sldId id="338" r:id="rId40"/>
    <p:sldId id="331" r:id="rId41"/>
    <p:sldId id="333" r:id="rId42"/>
    <p:sldId id="332" r:id="rId43"/>
    <p:sldId id="336" r:id="rId44"/>
    <p:sldId id="335" r:id="rId45"/>
    <p:sldId id="279" r:id="rId4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239F3C1-ACDB-4460-9753-36D44CFA126F}" type="datetimeFigureOut">
              <a:rPr lang="ko-KR" altLang="en-US" smtClean="0"/>
              <a:pPr/>
              <a:t>2017-04-18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842044-3D32-418C-8520-5D7D9C6C345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F3C1-ACDB-4460-9753-36D44CFA126F}" type="datetimeFigureOut">
              <a:rPr lang="ko-KR" altLang="en-US" smtClean="0"/>
              <a:pPr/>
              <a:t>2017-04-18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2044-3D32-418C-8520-5D7D9C6C345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239F3C1-ACDB-4460-9753-36D44CFA126F}" type="datetimeFigureOut">
              <a:rPr lang="ko-KR" altLang="en-US" smtClean="0"/>
              <a:pPr/>
              <a:t>2017-04-18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5842044-3D32-418C-8520-5D7D9C6C345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F3C1-ACDB-4460-9753-36D44CFA126F}" type="datetimeFigureOut">
              <a:rPr lang="ko-KR" altLang="en-US" smtClean="0"/>
              <a:pPr/>
              <a:t>2017-04-18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842044-3D32-418C-8520-5D7D9C6C345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F3C1-ACDB-4460-9753-36D44CFA126F}" type="datetimeFigureOut">
              <a:rPr lang="ko-KR" altLang="en-US" smtClean="0"/>
              <a:pPr/>
              <a:t>2017-04-18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5842044-3D32-418C-8520-5D7D9C6C345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239F3C1-ACDB-4460-9753-36D44CFA126F}" type="datetimeFigureOut">
              <a:rPr lang="ko-KR" altLang="en-US" smtClean="0"/>
              <a:pPr/>
              <a:t>2017-04-18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5842044-3D32-418C-8520-5D7D9C6C345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239F3C1-ACDB-4460-9753-36D44CFA126F}" type="datetimeFigureOut">
              <a:rPr lang="ko-KR" altLang="en-US" smtClean="0"/>
              <a:pPr/>
              <a:t>2017-04-18</a:t>
            </a:fld>
            <a:endParaRPr lang="ko-KR" alt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5842044-3D32-418C-8520-5D7D9C6C345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F3C1-ACDB-4460-9753-36D44CFA126F}" type="datetimeFigureOut">
              <a:rPr lang="ko-KR" altLang="en-US" smtClean="0"/>
              <a:pPr/>
              <a:t>2017-04-18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842044-3D32-418C-8520-5D7D9C6C345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F3C1-ACDB-4460-9753-36D44CFA126F}" type="datetimeFigureOut">
              <a:rPr lang="ko-KR" altLang="en-US" smtClean="0"/>
              <a:pPr/>
              <a:t>2017-04-18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842044-3D32-418C-8520-5D7D9C6C345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F3C1-ACDB-4460-9753-36D44CFA126F}" type="datetimeFigureOut">
              <a:rPr lang="ko-KR" altLang="en-US" smtClean="0"/>
              <a:pPr/>
              <a:t>2017-04-18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842044-3D32-418C-8520-5D7D9C6C345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239F3C1-ACDB-4460-9753-36D44CFA126F}" type="datetimeFigureOut">
              <a:rPr lang="ko-KR" altLang="en-US" smtClean="0"/>
              <a:pPr/>
              <a:t>2017-04-18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5842044-3D32-418C-8520-5D7D9C6C345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239F3C1-ACDB-4460-9753-36D44CFA126F}" type="datetimeFigureOut">
              <a:rPr lang="ko-KR" altLang="en-US" smtClean="0"/>
              <a:pPr/>
              <a:t>2017-04-18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5842044-3D32-418C-8520-5D7D9C6C345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536" y="1700808"/>
            <a:ext cx="8208912" cy="2376264"/>
          </a:xfrm>
        </p:spPr>
        <p:txBody>
          <a:bodyPr>
            <a:normAutofit/>
          </a:bodyPr>
          <a:lstStyle/>
          <a:p>
            <a:pPr algn="ctr"/>
            <a:r>
              <a:rPr lang="en-US" altLang="ko-KR" sz="4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2017</a:t>
            </a:r>
            <a:r>
              <a:rPr lang="ko-KR" altLang="en-US" sz="4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년 개인정보보호 </a:t>
            </a:r>
            <a:r>
              <a:rPr lang="en-US" altLang="ko-KR" sz="4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4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sz="4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실무 요령</a:t>
            </a:r>
            <a:r>
              <a:rPr lang="en-US" altLang="ko-KR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HY헤드라인M" pitchFamily="18" charset="-127"/>
                <a:ea typeface="HY헤드라인M" pitchFamily="18" charset="-127"/>
              </a:rPr>
            </a:br>
            <a:endParaRPr lang="ko-KR" altLang="en-US" sz="3200" dirty="0">
              <a:solidFill>
                <a:schemeClr val="bg1">
                  <a:lumMod val="75000"/>
                  <a:lumOff val="2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altLang="ko-KR" b="1" dirty="0" smtClean="0">
                <a:latin typeface="HY헤드라인M" pitchFamily="18" charset="-127"/>
                <a:ea typeface="HY헤드라인M" pitchFamily="18" charset="-127"/>
              </a:rPr>
              <a:t>   2017. 4. </a:t>
            </a:r>
            <a:endParaRPr lang="ko-KR" altLang="en-US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557" y="-340568"/>
            <a:ext cx="6528921" cy="9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41471496" descr="EMB000022f0104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" b="343"/>
          <a:stretch>
            <a:fillRect/>
          </a:stretch>
        </p:blipFill>
        <p:spPr bwMode="auto">
          <a:xfrm>
            <a:off x="107504" y="116632"/>
            <a:ext cx="2362200" cy="61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364594"/>
            <a:ext cx="9144000" cy="5441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개인정보의 수집</a:t>
            </a:r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이용</a:t>
            </a:r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법 제</a:t>
            </a:r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15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조</a:t>
            </a:r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2800" dirty="0">
              <a:solidFill>
                <a:schemeClr val="accent4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701" y="3789040"/>
            <a:ext cx="943384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0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개인정보 처리의 제한</a:t>
            </a:r>
            <a:endParaRPr lang="en-US" altLang="ko-KR" sz="20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b="1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최소한의 개인정보 수집</a:t>
            </a:r>
            <a:endParaRPr lang="en-US" altLang="ko-KR" b="1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sz="2000" dirty="0">
                <a:solidFill>
                  <a:srgbClr val="660033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000" dirty="0" smtClean="0">
                <a:solidFill>
                  <a:srgbClr val="660033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ko-KR" altLang="en-US" sz="1600" b="1" dirty="0" smtClean="0">
                <a:latin typeface="HY중고딕" panose="02030600000101010101" pitchFamily="18" charset="-127"/>
                <a:ea typeface="HY중고딕" panose="02030600000101010101" pitchFamily="18" charset="-127"/>
              </a:rPr>
              <a:t>최소한의 개인정보 수집이라는 입증 책임은 개인정보처리자가 부담</a:t>
            </a:r>
            <a:endParaRPr lang="en-US" altLang="ko-KR" sz="1600" b="1" dirty="0" smtClean="0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rgbClr val="660033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en-US" altLang="ko-KR" b="1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b="1" dirty="0" err="1" smtClean="0">
                <a:latin typeface="HY헤드라인M" pitchFamily="18" charset="-127"/>
                <a:ea typeface="HY헤드라인M" pitchFamily="18" charset="-127"/>
              </a:rPr>
              <a:t>민감정보</a:t>
            </a:r>
            <a:r>
              <a:rPr lang="en-US" altLang="ko-KR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고유식별정보의 처리 제한 </a:t>
            </a:r>
            <a:endParaRPr lang="en-US" altLang="ko-KR" b="1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sz="2000" dirty="0" smtClean="0">
                <a:solidFill>
                  <a:srgbClr val="660033"/>
                </a:solidFill>
                <a:latin typeface="HY헤드라인M" pitchFamily="18" charset="-127"/>
                <a:ea typeface="HY헤드라인M" pitchFamily="18" charset="-127"/>
              </a:rPr>
              <a:t>      </a:t>
            </a:r>
            <a:r>
              <a:rPr lang="ko-KR" altLang="en-US" sz="1600" b="1" dirty="0">
                <a:latin typeface="HY중고딕" panose="02030600000101010101" pitchFamily="18" charset="-127"/>
                <a:ea typeface="HY중고딕" panose="02030600000101010101" pitchFamily="18" charset="-127"/>
              </a:rPr>
              <a:t>별도 동의를 받은 경우</a:t>
            </a:r>
            <a:r>
              <a:rPr lang="en-US" altLang="ko-KR" sz="1600" b="1" dirty="0">
                <a:latin typeface="HY중고딕" panose="02030600000101010101" pitchFamily="18" charset="-127"/>
                <a:ea typeface="HY중고딕" panose="02030600000101010101" pitchFamily="18" charset="-127"/>
              </a:rPr>
              <a:t>, </a:t>
            </a:r>
            <a:r>
              <a:rPr lang="ko-KR" altLang="en-US" sz="1600" b="1" dirty="0">
                <a:latin typeface="HY중고딕" panose="02030600000101010101" pitchFamily="18" charset="-127"/>
                <a:ea typeface="HY중고딕" panose="02030600000101010101" pitchFamily="18" charset="-127"/>
              </a:rPr>
              <a:t>법령에서 허용하는 경우</a:t>
            </a:r>
            <a:endParaRPr lang="en-US" altLang="ko-KR" sz="1600" b="1" dirty="0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rgbClr val="660033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en-US" altLang="ko-KR" b="1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주민등록번호 처리의 제한</a:t>
            </a:r>
            <a:endParaRPr lang="en-US" altLang="ko-KR" b="1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sz="2000" dirty="0">
                <a:solidFill>
                  <a:srgbClr val="660033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000" dirty="0" smtClean="0">
                <a:solidFill>
                  <a:srgbClr val="660033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ko-KR" altLang="en-US" sz="1600" b="1" dirty="0">
                <a:solidFill>
                  <a:srgbClr val="FF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단</a:t>
            </a:r>
            <a:r>
              <a:rPr lang="en-US" altLang="ko-KR" sz="1600" b="1" dirty="0">
                <a:solidFill>
                  <a:srgbClr val="FF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, </a:t>
            </a:r>
            <a:r>
              <a:rPr lang="ko-KR" altLang="en-US" sz="1600" b="1" dirty="0">
                <a:solidFill>
                  <a:srgbClr val="FF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주민등록번호는 법령에서 허용된 경우만 처리 </a:t>
            </a:r>
            <a:r>
              <a:rPr lang="ko-KR" altLang="en-US" sz="1600" b="1" dirty="0" smtClean="0">
                <a:solidFill>
                  <a:srgbClr val="FF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가능</a:t>
            </a:r>
            <a:endParaRPr lang="en-US" altLang="ko-KR" sz="1600" b="1" dirty="0" smtClean="0">
              <a:solidFill>
                <a:srgbClr val="FF0000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endParaRPr lang="en-US" altLang="ko-KR" sz="200" b="1" dirty="0" smtClean="0">
              <a:solidFill>
                <a:srgbClr val="FF0000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r>
              <a:rPr lang="en-US" altLang="ko-KR" sz="2000" b="1" dirty="0" smtClean="0">
                <a:solidFill>
                  <a:srgbClr val="0000FF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en-US" altLang="ko-KR" sz="1600" b="1" dirty="0" smtClean="0">
                <a:solidFill>
                  <a:srgbClr val="0000FF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※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민감정보</a:t>
            </a:r>
            <a:r>
              <a:rPr lang="en-US" altLang="ko-KR" sz="1600" b="1" dirty="0" smtClean="0">
                <a:solidFill>
                  <a:srgbClr val="0000FF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: </a:t>
            </a:r>
            <a:r>
              <a:rPr lang="ko-KR" altLang="en-US" sz="1600" b="1" dirty="0">
                <a:solidFill>
                  <a:srgbClr val="0000FF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사상</a:t>
            </a:r>
            <a:r>
              <a:rPr lang="en-US" altLang="ko-KR" sz="1600" b="1" dirty="0">
                <a:solidFill>
                  <a:srgbClr val="0000FF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, </a:t>
            </a:r>
            <a:r>
              <a:rPr lang="ko-KR" altLang="en-US" sz="1600" b="1" dirty="0">
                <a:solidFill>
                  <a:srgbClr val="0000FF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신념</a:t>
            </a:r>
            <a:r>
              <a:rPr lang="en-US" altLang="ko-KR" sz="1600" b="1" dirty="0">
                <a:solidFill>
                  <a:srgbClr val="0000FF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, </a:t>
            </a:r>
            <a:r>
              <a:rPr lang="ko-KR" altLang="en-US" sz="1600" b="1" dirty="0">
                <a:solidFill>
                  <a:srgbClr val="0000FF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정당의 가입</a:t>
            </a:r>
            <a:r>
              <a:rPr lang="en-US" altLang="ko-KR" sz="1600" b="1" dirty="0">
                <a:solidFill>
                  <a:srgbClr val="0000FF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·</a:t>
            </a:r>
            <a:r>
              <a:rPr lang="ko-KR" altLang="en-US" sz="1600" b="1" dirty="0">
                <a:solidFill>
                  <a:srgbClr val="0000FF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탈퇴</a:t>
            </a:r>
            <a:r>
              <a:rPr lang="en-US" altLang="ko-KR" sz="1600" b="1" dirty="0">
                <a:solidFill>
                  <a:srgbClr val="0000FF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, </a:t>
            </a:r>
            <a:r>
              <a:rPr lang="ko-KR" altLang="en-US" sz="1600" b="1" dirty="0">
                <a:solidFill>
                  <a:srgbClr val="0000FF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정치적 견해</a:t>
            </a:r>
            <a:r>
              <a:rPr lang="en-US" altLang="ko-KR" sz="1600" b="1" dirty="0">
                <a:solidFill>
                  <a:srgbClr val="0000FF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, </a:t>
            </a:r>
            <a:r>
              <a:rPr lang="ko-KR" altLang="en-US" sz="1600" b="1" dirty="0">
                <a:solidFill>
                  <a:srgbClr val="0000FF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건강</a:t>
            </a:r>
            <a:r>
              <a:rPr lang="en-US" altLang="ko-KR" sz="1600" b="1" dirty="0">
                <a:solidFill>
                  <a:srgbClr val="0000FF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, </a:t>
            </a:r>
            <a:r>
              <a:rPr lang="ko-KR" altLang="en-US" sz="1600" b="1" dirty="0">
                <a:solidFill>
                  <a:srgbClr val="0000FF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성생활 </a:t>
            </a:r>
            <a:r>
              <a:rPr lang="ko-KR" altLang="en-US" sz="1600" b="1" dirty="0" smtClean="0">
                <a:solidFill>
                  <a:srgbClr val="0000FF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등에 관한 </a:t>
            </a:r>
            <a:r>
              <a:rPr lang="ko-KR" altLang="en-US" sz="1600" b="1" dirty="0">
                <a:solidFill>
                  <a:srgbClr val="0000FF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정보</a:t>
            </a:r>
            <a:r>
              <a:rPr lang="en-US" altLang="ko-KR" sz="1600" b="1" dirty="0">
                <a:solidFill>
                  <a:srgbClr val="0000FF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, </a:t>
            </a:r>
            <a:r>
              <a:rPr lang="ko-KR" altLang="en-US" sz="1600" b="1" dirty="0">
                <a:solidFill>
                  <a:srgbClr val="0000FF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유전정보</a:t>
            </a:r>
            <a:r>
              <a:rPr lang="en-US" altLang="ko-KR" sz="1600" b="1" dirty="0" smtClean="0">
                <a:solidFill>
                  <a:srgbClr val="0000FF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,</a:t>
            </a:r>
          </a:p>
          <a:p>
            <a:r>
              <a:rPr lang="en-US" altLang="ko-KR" sz="1600" b="1" dirty="0">
                <a:solidFill>
                  <a:srgbClr val="0000FF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en-US" altLang="ko-KR" sz="1600" b="1" dirty="0" smtClean="0">
                <a:solidFill>
                  <a:srgbClr val="0000FF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                  </a:t>
            </a:r>
            <a:r>
              <a:rPr lang="ko-KR" altLang="en-US" sz="1600" b="1" dirty="0">
                <a:solidFill>
                  <a:srgbClr val="0000FF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전과</a:t>
            </a:r>
            <a:r>
              <a:rPr lang="en-US" altLang="ko-KR" sz="1600" b="1" dirty="0">
                <a:solidFill>
                  <a:srgbClr val="0000FF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·</a:t>
            </a:r>
            <a:r>
              <a:rPr lang="ko-KR" altLang="en-US" sz="1600" b="1" dirty="0">
                <a:solidFill>
                  <a:srgbClr val="0000FF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수형기록 등 범죄경력 정보</a:t>
            </a:r>
          </a:p>
          <a:p>
            <a:endParaRPr lang="en-US" altLang="ko-KR" sz="2000" b="1" dirty="0">
              <a:solidFill>
                <a:srgbClr val="FF0000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r>
              <a:rPr lang="en-US" altLang="ko-KR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</a:p>
          <a:p>
            <a:r>
              <a:rPr lang="en-US" altLang="ko-KR" sz="24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107504" y="1052736"/>
            <a:ext cx="8621484" cy="2664296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79512" y="1124744"/>
            <a:ext cx="8507489" cy="2520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b="1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① 정보주체의 동의를 받은 경우</a:t>
            </a:r>
          </a:p>
          <a:p>
            <a:pPr fontAlgn="base">
              <a:lnSpc>
                <a:spcPct val="150000"/>
              </a:lnSpc>
            </a:pPr>
            <a:r>
              <a:rPr lang="ko-KR" altLang="en-US" b="1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② 법률의 특별한 규정</a:t>
            </a:r>
            <a:r>
              <a:rPr lang="en-US" altLang="ko-KR" b="1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b="1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법령상 의무준수를 위해 불가피한 경우</a:t>
            </a:r>
          </a:p>
          <a:p>
            <a:pPr fontAlgn="base">
              <a:lnSpc>
                <a:spcPct val="150000"/>
              </a:lnSpc>
            </a:pPr>
            <a:r>
              <a:rPr lang="ko-KR" altLang="en-US" b="1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③ 공공기관이 법령에서 정한 소관업무를 위해 불가피한 경우</a:t>
            </a:r>
          </a:p>
          <a:p>
            <a:pPr fontAlgn="base">
              <a:lnSpc>
                <a:spcPct val="150000"/>
              </a:lnSpc>
            </a:pPr>
            <a:r>
              <a:rPr lang="ko-KR" altLang="en-US" b="1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④ 정보주체와의 계약 체결이행에 불가피한 경우</a:t>
            </a:r>
          </a:p>
          <a:p>
            <a:pPr fontAlgn="base">
              <a:lnSpc>
                <a:spcPct val="150000"/>
              </a:lnSpc>
            </a:pPr>
            <a:r>
              <a:rPr lang="ko-KR" altLang="en-US" b="1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⑤ </a:t>
            </a:r>
            <a:r>
              <a:rPr lang="ko-KR" altLang="en-US" b="1" spc="-150" dirty="0" smtClean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명백히 정보주체 또는 제</a:t>
            </a:r>
            <a:r>
              <a:rPr lang="en-US" altLang="ko-KR" b="1" spc="-150" dirty="0" smtClean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b="1" spc="-150" dirty="0" smtClean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자의 급박한 </a:t>
            </a:r>
            <a:r>
              <a:rPr lang="ko-KR" altLang="en-US" b="1" spc="-150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생명</a:t>
            </a:r>
            <a:r>
              <a:rPr lang="en-US" altLang="ko-KR" b="1" spc="-150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b="1" spc="-150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신체</a:t>
            </a:r>
            <a:r>
              <a:rPr lang="en-US" altLang="ko-KR" b="1" spc="-150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b="1" spc="-150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재산의 </a:t>
            </a:r>
            <a:r>
              <a:rPr lang="ko-KR" altLang="en-US" b="1" spc="-150" dirty="0" smtClean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이익을 위하여 필요한 경우</a:t>
            </a:r>
            <a:endParaRPr lang="ko-KR" altLang="en-US" b="1" spc="-150" dirty="0">
              <a:solidFill>
                <a:prstClr val="black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b="1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⑥ 개인정보처리자의 정당한 이익달성을 위해 필요한 경우</a:t>
            </a:r>
          </a:p>
        </p:txBody>
      </p:sp>
    </p:spTree>
    <p:extLst>
      <p:ext uri="{BB962C8B-B14F-4D97-AF65-F5344CB8AC3E}">
        <p14:creationId xmlns:p14="http://schemas.microsoft.com/office/powerpoint/2010/main" val="365276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364594"/>
            <a:ext cx="9144000" cy="5441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개인정보의 동의</a:t>
            </a:r>
            <a:endParaRPr lang="ko-KR" altLang="en-US" sz="2800" dirty="0">
              <a:solidFill>
                <a:schemeClr val="accent4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7" name="그룹 46"/>
          <p:cNvGrpSpPr/>
          <p:nvPr/>
        </p:nvGrpSpPr>
        <p:grpSpPr>
          <a:xfrm>
            <a:off x="539552" y="2717529"/>
            <a:ext cx="7992888" cy="1103109"/>
            <a:chOff x="1096267" y="1602994"/>
            <a:chExt cx="7021710" cy="1103109"/>
          </a:xfrm>
        </p:grpSpPr>
        <p:sp>
          <p:nvSpPr>
            <p:cNvPr id="48" name="직사각형 47"/>
            <p:cNvSpPr/>
            <p:nvPr/>
          </p:nvSpPr>
          <p:spPr bwMode="auto">
            <a:xfrm>
              <a:off x="1096267" y="1717472"/>
              <a:ext cx="7021710" cy="988631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31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285750" marR="0" lvl="0" indent="-285750" defTabSz="914400" eaLnBrk="1" fontAlgn="base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endParaRPr>
            </a:p>
            <a:p>
              <a:pPr marL="285750" marR="0" lvl="0" indent="-285750" defTabSz="914400" eaLnBrk="1" fontAlgn="base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ko-KR" altLang="en-US" sz="2000" b="1" kern="0" spc="-15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동의서 직접 서명</a:t>
              </a:r>
              <a:r>
                <a:rPr lang="en-US" altLang="ko-KR" sz="2000" b="1" kern="0" spc="-15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</a:t>
              </a:r>
              <a:r>
                <a:rPr lang="ko-KR" altLang="en-US" sz="2000" b="1" kern="0" spc="-15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전화</a:t>
              </a:r>
              <a:r>
                <a:rPr lang="en-US" altLang="ko-KR" sz="2000" b="1" kern="0" spc="-15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</a:t>
              </a:r>
              <a:r>
                <a:rPr lang="ko-KR" altLang="en-US" sz="2000" b="1" kern="0" spc="-15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메일</a:t>
              </a:r>
              <a:r>
                <a:rPr lang="en-US" altLang="ko-KR" sz="2000" b="1" kern="0" spc="-15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</a:t>
              </a:r>
              <a:r>
                <a:rPr lang="ko-KR" altLang="en-US" sz="2000" b="1" kern="0" spc="-15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인터넷 홈페이지 활용 등</a:t>
              </a:r>
            </a:p>
          </p:txBody>
        </p:sp>
        <p:grpSp>
          <p:nvGrpSpPr>
            <p:cNvPr id="49" name="그룹 48"/>
            <p:cNvGrpSpPr/>
            <p:nvPr/>
          </p:nvGrpSpPr>
          <p:grpSpPr>
            <a:xfrm>
              <a:off x="1096267" y="1602994"/>
              <a:ext cx="2664296" cy="432048"/>
              <a:chOff x="3393276" y="2051861"/>
              <a:chExt cx="1620000" cy="342699"/>
            </a:xfrm>
          </p:grpSpPr>
          <p:grpSp>
            <p:nvGrpSpPr>
              <p:cNvPr id="50" name="그룹 81"/>
              <p:cNvGrpSpPr/>
              <p:nvPr/>
            </p:nvGrpSpPr>
            <p:grpSpPr>
              <a:xfrm>
                <a:off x="3393276" y="2051861"/>
                <a:ext cx="1620000" cy="342699"/>
                <a:chOff x="471482" y="1390934"/>
                <a:chExt cx="4043874" cy="466703"/>
              </a:xfrm>
            </p:grpSpPr>
            <p:sp>
              <p:nvSpPr>
                <p:cNvPr id="52" name="모서리가 둥근 직사각형 51"/>
                <p:cNvSpPr/>
                <p:nvPr/>
              </p:nvSpPr>
              <p:spPr>
                <a:xfrm>
                  <a:off x="511199" y="1390934"/>
                  <a:ext cx="3957965" cy="466703"/>
                </a:xfrm>
                <a:prstGeom prst="roundRect">
                  <a:avLst>
                    <a:gd name="adj" fmla="val 0"/>
                  </a:avLst>
                </a:prstGeom>
                <a:solidFill>
                  <a:srgbClr val="28846E"/>
                </a:solidFill>
                <a:ln w="635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25400" dist="25400" dir="5400000" algn="t" rotWithShape="0">
                    <a:prstClr val="black">
                      <a:alpha val="17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고딕 ExtraBold" panose="020D0904000000000000" pitchFamily="50" charset="-127"/>
                    <a:ea typeface="나눔고딕 ExtraBold" panose="020D0904000000000000" pitchFamily="50" charset="-127"/>
                    <a:cs typeface="+mn-cs"/>
                  </a:endParaRPr>
                </a:p>
              </p:txBody>
            </p:sp>
            <p:pic>
              <p:nvPicPr>
                <p:cNvPr id="53" name="Picture 2" descr="C:\Users\Administrator\Desktop\미래부가치평가\그림3.pn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544097" y="1431892"/>
                  <a:ext cx="3875134" cy="400493"/>
                </a:xfrm>
                <a:prstGeom prst="rect">
                  <a:avLst/>
                </a:prstGeom>
                <a:solidFill>
                  <a:srgbClr val="28846E"/>
                </a:solidFill>
                <a:ln w="6350">
                  <a:solidFill>
                    <a:sysClr val="window" lastClr="FFFFFF"/>
                  </a:solidFill>
                </a:ln>
                <a:effectLst>
                  <a:outerShdw blurRad="25400" dist="25400" dir="5400000" algn="t" rotWithShape="0">
                    <a:prstClr val="black">
                      <a:alpha val="17000"/>
                    </a:prstClr>
                  </a:outerShdw>
                </a:effectLst>
                <a:extLst/>
              </p:spPr>
            </p:pic>
            <p:sp>
              <p:nvSpPr>
                <p:cNvPr id="54" name="직사각형 53"/>
                <p:cNvSpPr/>
                <p:nvPr/>
              </p:nvSpPr>
              <p:spPr>
                <a:xfrm>
                  <a:off x="530658" y="1407733"/>
                  <a:ext cx="3919468" cy="45719"/>
                </a:xfrm>
                <a:prstGeom prst="rect">
                  <a:avLst/>
                </a:prstGeom>
                <a:gradFill>
                  <a:gsLst>
                    <a:gs pos="100000">
                      <a:sysClr val="window" lastClr="FFFFFF">
                        <a:alpha val="41000"/>
                      </a:sysClr>
                    </a:gs>
                    <a:gs pos="0">
                      <a:sysClr val="window" lastClr="FFFFFF">
                        <a:alpha val="0"/>
                      </a:sysClr>
                    </a:gs>
                  </a:gsLst>
                  <a:lin ang="16200000" scaled="0"/>
                </a:gradFill>
                <a:ln w="22225" cap="flat" cmpd="sng" algn="ctr">
                  <a:noFill/>
                  <a:prstDash val="solid"/>
                  <a:tailEnd type="triangle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고딕 ExtraBold" panose="020D0904000000000000" pitchFamily="50" charset="-127"/>
                    <a:ea typeface="나눔고딕 ExtraBold" panose="020D0904000000000000" pitchFamily="50" charset="-127"/>
                    <a:cs typeface="+mn-cs"/>
                  </a:endParaRPr>
                </a:p>
              </p:txBody>
            </p:sp>
            <p:sp>
              <p:nvSpPr>
                <p:cNvPr id="55" name="자유형 54"/>
                <p:cNvSpPr/>
                <p:nvPr/>
              </p:nvSpPr>
              <p:spPr>
                <a:xfrm>
                  <a:off x="4465423" y="1395924"/>
                  <a:ext cx="49933" cy="91981"/>
                </a:xfrm>
                <a:custGeom>
                  <a:avLst/>
                  <a:gdLst>
                    <a:gd name="connsiteX0" fmla="*/ 0 w 45991"/>
                    <a:gd name="connsiteY0" fmla="*/ 0 h 91981"/>
                    <a:gd name="connsiteX1" fmla="*/ 0 w 45991"/>
                    <a:gd name="connsiteY1" fmla="*/ 91981 h 91981"/>
                    <a:gd name="connsiteX2" fmla="*/ 45991 w 45991"/>
                    <a:gd name="connsiteY2" fmla="*/ 91981 h 91981"/>
                    <a:gd name="connsiteX3" fmla="*/ 0 w 45991"/>
                    <a:gd name="connsiteY3" fmla="*/ 0 h 91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991" h="91981">
                      <a:moveTo>
                        <a:pt x="0" y="0"/>
                      </a:moveTo>
                      <a:lnTo>
                        <a:pt x="0" y="91981"/>
                      </a:lnTo>
                      <a:lnTo>
                        <a:pt x="45991" y="919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497D">
                    <a:lumMod val="75000"/>
                  </a:srgbClr>
                </a:solidFill>
                <a:ln w="15875" cap="rnd" cmpd="sng" algn="ctr">
                  <a:noFill/>
                  <a:prstDash val="solid"/>
                  <a:tailEnd type="none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고딕 ExtraBold" panose="020D0904000000000000" pitchFamily="50" charset="-127"/>
                    <a:ea typeface="나눔고딕 ExtraBold" panose="020D0904000000000000" pitchFamily="50" charset="-127"/>
                    <a:cs typeface="+mn-cs"/>
                  </a:endParaRPr>
                </a:p>
              </p:txBody>
            </p:sp>
            <p:sp>
              <p:nvSpPr>
                <p:cNvPr id="56" name="자유형 55"/>
                <p:cNvSpPr/>
                <p:nvPr/>
              </p:nvSpPr>
              <p:spPr>
                <a:xfrm flipH="1">
                  <a:off x="471482" y="1395924"/>
                  <a:ext cx="49933" cy="91981"/>
                </a:xfrm>
                <a:custGeom>
                  <a:avLst/>
                  <a:gdLst>
                    <a:gd name="connsiteX0" fmla="*/ 0 w 45991"/>
                    <a:gd name="connsiteY0" fmla="*/ 0 h 91981"/>
                    <a:gd name="connsiteX1" fmla="*/ 0 w 45991"/>
                    <a:gd name="connsiteY1" fmla="*/ 91981 h 91981"/>
                    <a:gd name="connsiteX2" fmla="*/ 45991 w 45991"/>
                    <a:gd name="connsiteY2" fmla="*/ 91981 h 91981"/>
                    <a:gd name="connsiteX3" fmla="*/ 0 w 45991"/>
                    <a:gd name="connsiteY3" fmla="*/ 0 h 91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991" h="91981">
                      <a:moveTo>
                        <a:pt x="0" y="0"/>
                      </a:moveTo>
                      <a:lnTo>
                        <a:pt x="0" y="91981"/>
                      </a:lnTo>
                      <a:lnTo>
                        <a:pt x="45991" y="919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497D">
                    <a:lumMod val="75000"/>
                  </a:srgbClr>
                </a:solidFill>
                <a:ln w="15875" cap="rnd" cmpd="sng" algn="ctr">
                  <a:noFill/>
                  <a:prstDash val="solid"/>
                  <a:tailEnd type="none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고딕 ExtraBold" panose="020D0904000000000000" pitchFamily="50" charset="-127"/>
                    <a:ea typeface="나눔고딕 ExtraBold" panose="020D0904000000000000" pitchFamily="50" charset="-127"/>
                    <a:cs typeface="+mn-cs"/>
                  </a:endParaRPr>
                </a:p>
              </p:txBody>
            </p:sp>
          </p:grpSp>
          <p:sp>
            <p:nvSpPr>
              <p:cNvPr id="51" name="제목 114"/>
              <p:cNvSpPr txBox="1">
                <a:spLocks/>
              </p:cNvSpPr>
              <p:nvPr/>
            </p:nvSpPr>
            <p:spPr>
              <a:xfrm>
                <a:off x="3414500" y="2056080"/>
                <a:ext cx="1585655" cy="337004"/>
              </a:xfrm>
              <a:prstGeom prst="rect">
                <a:avLst/>
              </a:prstGeom>
              <a:effectLst>
                <a:outerShdw blurRad="76200" dir="5400000" algn="ctr" rotWithShape="0">
                  <a:sysClr val="windowText" lastClr="000000"/>
                </a:outerShdw>
              </a:effectLst>
            </p:spPr>
            <p:txBody>
              <a:bodyPr anchor="ctr" anchorCtr="0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sz="2000" b="1" kern="0" spc="-40" dirty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HY헤드라인M" panose="02030600000101010101" pitchFamily="18" charset="-127"/>
                    <a:ea typeface="HY헤드라인M" panose="02030600000101010101" pitchFamily="18" charset="-127"/>
                    <a:cs typeface="Arial" pitchFamily="34" charset="0"/>
                  </a:rPr>
                  <a:t>동의 받는 방법</a:t>
                </a:r>
              </a:p>
            </p:txBody>
          </p:sp>
        </p:grpSp>
      </p:grpSp>
      <p:grpSp>
        <p:nvGrpSpPr>
          <p:cNvPr id="57" name="그룹 56"/>
          <p:cNvGrpSpPr/>
          <p:nvPr/>
        </p:nvGrpSpPr>
        <p:grpSpPr>
          <a:xfrm>
            <a:off x="539552" y="4033878"/>
            <a:ext cx="7992888" cy="1103109"/>
            <a:chOff x="1096267" y="1602994"/>
            <a:chExt cx="7021710" cy="1103109"/>
          </a:xfrm>
        </p:grpSpPr>
        <p:sp>
          <p:nvSpPr>
            <p:cNvPr id="58" name="직사각형 57"/>
            <p:cNvSpPr/>
            <p:nvPr/>
          </p:nvSpPr>
          <p:spPr bwMode="auto">
            <a:xfrm>
              <a:off x="1096267" y="1717472"/>
              <a:ext cx="7021710" cy="988631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31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285750" marR="0" lvl="0" indent="-285750" defTabSz="914400" eaLnBrk="1" fontAlgn="base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endParaRPr>
            </a:p>
            <a:p>
              <a:pPr marL="285750" indent="-285750" fontAlgn="base" latinLnBrk="0">
                <a:lnSpc>
                  <a:spcPts val="2500"/>
                </a:lnSpc>
                <a:buFont typeface="Wingdings" panose="05000000000000000000" pitchFamily="2" charset="2"/>
                <a:buChar char="§"/>
              </a:pPr>
              <a:r>
                <a:rPr lang="ko-KR" altLang="en-US" sz="2000" b="1" kern="0" spc="-15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제</a:t>
              </a:r>
              <a:r>
                <a:rPr lang="en-US" altLang="ko-KR" sz="2000" b="1" kern="0" spc="-15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3</a:t>
              </a:r>
              <a:r>
                <a:rPr lang="ko-KR" altLang="en-US" sz="2000" b="1" kern="0" spc="-15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자 제공</a:t>
              </a:r>
              <a:r>
                <a:rPr lang="en-US" altLang="ko-KR" sz="2000" b="1" kern="0" spc="-15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</a:t>
              </a:r>
              <a:r>
                <a:rPr lang="en-US" altLang="ko-KR" sz="2000" b="1" kern="0" spc="-15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ko-KR" altLang="en-US" sz="2000" b="1" kern="0" spc="-150" dirty="0" err="1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민감정보</a:t>
              </a:r>
              <a:r>
                <a:rPr lang="en-US" altLang="ko-KR" sz="2000" b="1" kern="0" spc="-15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</a:t>
              </a:r>
              <a:r>
                <a:rPr lang="en-US" altLang="ko-KR" sz="2000" b="1" kern="0" spc="-15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ko-KR" altLang="en-US" sz="2000" b="1" kern="0" spc="-150" dirty="0" smtClean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고유식별정보</a:t>
              </a:r>
              <a:r>
                <a:rPr lang="en-US" altLang="ko-KR" sz="2000" b="1" kern="0" spc="-15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(</a:t>
              </a:r>
              <a:r>
                <a:rPr lang="ko-KR" altLang="en-US" sz="2000" b="1" kern="0" spc="-15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주민등록번호 제외</a:t>
              </a:r>
              <a:r>
                <a:rPr lang="en-US" altLang="ko-KR" sz="2000" b="1" kern="0" spc="-150" dirty="0">
                  <a:solidFill>
                    <a:prstClr val="black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)</a:t>
              </a:r>
              <a:endParaRPr lang="ko-KR" altLang="en-US" sz="2000" b="1" kern="0" spc="-150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59" name="그룹 58"/>
            <p:cNvGrpSpPr/>
            <p:nvPr/>
          </p:nvGrpSpPr>
          <p:grpSpPr>
            <a:xfrm>
              <a:off x="1096267" y="1602994"/>
              <a:ext cx="2664296" cy="432048"/>
              <a:chOff x="3393276" y="2051861"/>
              <a:chExt cx="1620000" cy="342699"/>
            </a:xfrm>
          </p:grpSpPr>
          <p:grpSp>
            <p:nvGrpSpPr>
              <p:cNvPr id="60" name="그룹 81"/>
              <p:cNvGrpSpPr/>
              <p:nvPr/>
            </p:nvGrpSpPr>
            <p:grpSpPr>
              <a:xfrm>
                <a:off x="3393276" y="2051861"/>
                <a:ext cx="1620000" cy="342699"/>
                <a:chOff x="471482" y="1390934"/>
                <a:chExt cx="4043874" cy="466703"/>
              </a:xfrm>
            </p:grpSpPr>
            <p:sp>
              <p:nvSpPr>
                <p:cNvPr id="62" name="모서리가 둥근 직사각형 61"/>
                <p:cNvSpPr/>
                <p:nvPr/>
              </p:nvSpPr>
              <p:spPr>
                <a:xfrm>
                  <a:off x="511199" y="1390934"/>
                  <a:ext cx="3957965" cy="466703"/>
                </a:xfrm>
                <a:prstGeom prst="roundRect">
                  <a:avLst>
                    <a:gd name="adj" fmla="val 0"/>
                  </a:avLst>
                </a:prstGeom>
                <a:solidFill>
                  <a:srgbClr val="28846E"/>
                </a:solidFill>
                <a:ln w="635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25400" dist="25400" dir="5400000" algn="t" rotWithShape="0">
                    <a:prstClr val="black">
                      <a:alpha val="17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고딕 ExtraBold" panose="020D0904000000000000" pitchFamily="50" charset="-127"/>
                    <a:ea typeface="나눔고딕 ExtraBold" panose="020D0904000000000000" pitchFamily="50" charset="-127"/>
                    <a:cs typeface="+mn-cs"/>
                  </a:endParaRPr>
                </a:p>
              </p:txBody>
            </p:sp>
            <p:pic>
              <p:nvPicPr>
                <p:cNvPr id="63" name="Picture 2" descr="C:\Users\Administrator\Desktop\미래부가치평가\그림3.pn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544097" y="1431892"/>
                  <a:ext cx="3875134" cy="400493"/>
                </a:xfrm>
                <a:prstGeom prst="rect">
                  <a:avLst/>
                </a:prstGeom>
                <a:solidFill>
                  <a:srgbClr val="4BACC6">
                    <a:lumMod val="75000"/>
                  </a:srgbClr>
                </a:solidFill>
                <a:ln w="6350">
                  <a:solidFill>
                    <a:sysClr val="window" lastClr="FFFFFF"/>
                  </a:solidFill>
                </a:ln>
                <a:effectLst>
                  <a:outerShdw blurRad="25400" dist="25400" dir="5400000" algn="t" rotWithShape="0">
                    <a:prstClr val="black">
                      <a:alpha val="17000"/>
                    </a:prstClr>
                  </a:outerShdw>
                </a:effectLst>
                <a:extLst/>
              </p:spPr>
            </p:pic>
            <p:sp>
              <p:nvSpPr>
                <p:cNvPr id="64" name="직사각형 63"/>
                <p:cNvSpPr/>
                <p:nvPr/>
              </p:nvSpPr>
              <p:spPr>
                <a:xfrm>
                  <a:off x="530658" y="1407733"/>
                  <a:ext cx="3919468" cy="45719"/>
                </a:xfrm>
                <a:prstGeom prst="rect">
                  <a:avLst/>
                </a:prstGeom>
                <a:gradFill>
                  <a:gsLst>
                    <a:gs pos="100000">
                      <a:sysClr val="window" lastClr="FFFFFF">
                        <a:alpha val="41000"/>
                      </a:sysClr>
                    </a:gs>
                    <a:gs pos="0">
                      <a:sysClr val="window" lastClr="FFFFFF">
                        <a:alpha val="0"/>
                      </a:sysClr>
                    </a:gs>
                  </a:gsLst>
                  <a:lin ang="16200000" scaled="0"/>
                </a:gradFill>
                <a:ln w="22225" cap="flat" cmpd="sng" algn="ctr">
                  <a:noFill/>
                  <a:prstDash val="solid"/>
                  <a:tailEnd type="triangle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고딕 ExtraBold" panose="020D0904000000000000" pitchFamily="50" charset="-127"/>
                    <a:ea typeface="나눔고딕 ExtraBold" panose="020D0904000000000000" pitchFamily="50" charset="-127"/>
                    <a:cs typeface="+mn-cs"/>
                  </a:endParaRPr>
                </a:p>
              </p:txBody>
            </p:sp>
            <p:sp>
              <p:nvSpPr>
                <p:cNvPr id="65" name="자유형 64"/>
                <p:cNvSpPr/>
                <p:nvPr/>
              </p:nvSpPr>
              <p:spPr>
                <a:xfrm>
                  <a:off x="4465423" y="1395924"/>
                  <a:ext cx="49933" cy="91981"/>
                </a:xfrm>
                <a:custGeom>
                  <a:avLst/>
                  <a:gdLst>
                    <a:gd name="connsiteX0" fmla="*/ 0 w 45991"/>
                    <a:gd name="connsiteY0" fmla="*/ 0 h 91981"/>
                    <a:gd name="connsiteX1" fmla="*/ 0 w 45991"/>
                    <a:gd name="connsiteY1" fmla="*/ 91981 h 91981"/>
                    <a:gd name="connsiteX2" fmla="*/ 45991 w 45991"/>
                    <a:gd name="connsiteY2" fmla="*/ 91981 h 91981"/>
                    <a:gd name="connsiteX3" fmla="*/ 0 w 45991"/>
                    <a:gd name="connsiteY3" fmla="*/ 0 h 91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991" h="91981">
                      <a:moveTo>
                        <a:pt x="0" y="0"/>
                      </a:moveTo>
                      <a:lnTo>
                        <a:pt x="0" y="91981"/>
                      </a:lnTo>
                      <a:lnTo>
                        <a:pt x="45991" y="919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497D">
                    <a:lumMod val="75000"/>
                  </a:srgbClr>
                </a:solidFill>
                <a:ln w="15875" cap="rnd" cmpd="sng" algn="ctr">
                  <a:noFill/>
                  <a:prstDash val="solid"/>
                  <a:tailEnd type="none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고딕 ExtraBold" panose="020D0904000000000000" pitchFamily="50" charset="-127"/>
                    <a:ea typeface="나눔고딕 ExtraBold" panose="020D0904000000000000" pitchFamily="50" charset="-127"/>
                    <a:cs typeface="+mn-cs"/>
                  </a:endParaRPr>
                </a:p>
              </p:txBody>
            </p:sp>
            <p:sp>
              <p:nvSpPr>
                <p:cNvPr id="66" name="자유형 65"/>
                <p:cNvSpPr/>
                <p:nvPr/>
              </p:nvSpPr>
              <p:spPr>
                <a:xfrm flipH="1">
                  <a:off x="471482" y="1395924"/>
                  <a:ext cx="49933" cy="91981"/>
                </a:xfrm>
                <a:custGeom>
                  <a:avLst/>
                  <a:gdLst>
                    <a:gd name="connsiteX0" fmla="*/ 0 w 45991"/>
                    <a:gd name="connsiteY0" fmla="*/ 0 h 91981"/>
                    <a:gd name="connsiteX1" fmla="*/ 0 w 45991"/>
                    <a:gd name="connsiteY1" fmla="*/ 91981 h 91981"/>
                    <a:gd name="connsiteX2" fmla="*/ 45991 w 45991"/>
                    <a:gd name="connsiteY2" fmla="*/ 91981 h 91981"/>
                    <a:gd name="connsiteX3" fmla="*/ 0 w 45991"/>
                    <a:gd name="connsiteY3" fmla="*/ 0 h 91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991" h="91981">
                      <a:moveTo>
                        <a:pt x="0" y="0"/>
                      </a:moveTo>
                      <a:lnTo>
                        <a:pt x="0" y="91981"/>
                      </a:lnTo>
                      <a:lnTo>
                        <a:pt x="45991" y="919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497D">
                    <a:lumMod val="75000"/>
                  </a:srgbClr>
                </a:solidFill>
                <a:ln w="15875" cap="rnd" cmpd="sng" algn="ctr">
                  <a:noFill/>
                  <a:prstDash val="solid"/>
                  <a:tailEnd type="none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고딕 ExtraBold" panose="020D0904000000000000" pitchFamily="50" charset="-127"/>
                    <a:ea typeface="나눔고딕 ExtraBold" panose="020D0904000000000000" pitchFamily="50" charset="-127"/>
                    <a:cs typeface="+mn-cs"/>
                  </a:endParaRPr>
                </a:p>
              </p:txBody>
            </p:sp>
          </p:grpSp>
          <p:sp>
            <p:nvSpPr>
              <p:cNvPr id="61" name="제목 114"/>
              <p:cNvSpPr txBox="1">
                <a:spLocks/>
              </p:cNvSpPr>
              <p:nvPr/>
            </p:nvSpPr>
            <p:spPr>
              <a:xfrm>
                <a:off x="3414500" y="2056080"/>
                <a:ext cx="1585655" cy="337004"/>
              </a:xfrm>
              <a:prstGeom prst="rect">
                <a:avLst/>
              </a:prstGeom>
              <a:effectLst>
                <a:outerShdw blurRad="76200" dir="5400000" algn="ctr" rotWithShape="0">
                  <a:sysClr val="windowText" lastClr="000000"/>
                </a:outerShdw>
              </a:effectLst>
            </p:spPr>
            <p:txBody>
              <a:bodyPr anchor="ctr" anchorCtr="0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sz="2000" b="1" kern="0" spc="-40" dirty="0"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HY헤드라인M" panose="02030600000101010101" pitchFamily="18" charset="-127"/>
                    <a:ea typeface="HY헤드라인M" panose="02030600000101010101" pitchFamily="18" charset="-127"/>
                    <a:cs typeface="Arial" pitchFamily="34" charset="0"/>
                  </a:rPr>
                  <a:t>별도 동의 필요</a:t>
                </a:r>
              </a:p>
            </p:txBody>
          </p:sp>
        </p:grpSp>
      </p:grpSp>
      <p:sp>
        <p:nvSpPr>
          <p:cNvPr id="67" name="직사각형 66"/>
          <p:cNvSpPr/>
          <p:nvPr/>
        </p:nvSpPr>
        <p:spPr bwMode="auto">
          <a:xfrm>
            <a:off x="539552" y="5464705"/>
            <a:ext cx="7992888" cy="988631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anchor="ctr"/>
          <a:lstStyle/>
          <a:p>
            <a:pPr marL="285750" marR="0" lvl="0" indent="-285750" defTabSz="914400" eaLnBrk="1" fontAlgn="base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285750" marR="0" lvl="0" indent="-285750" fontAlgn="base" latinLnBrk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ko-KR" altLang="en-US" sz="2000" b="1" kern="0" spc="-150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만 </a:t>
            </a:r>
            <a:r>
              <a:rPr lang="en-US" altLang="ko-KR" sz="2000" b="1" kern="0" spc="-150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14</a:t>
            </a:r>
            <a:r>
              <a:rPr lang="ko-KR" altLang="en-US" sz="2000" b="1" kern="0" spc="-150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세 미만 아동에 대해 법정대리인의 동의 필요</a:t>
            </a:r>
          </a:p>
        </p:txBody>
      </p:sp>
      <p:grpSp>
        <p:nvGrpSpPr>
          <p:cNvPr id="68" name="그룹 67"/>
          <p:cNvGrpSpPr/>
          <p:nvPr/>
        </p:nvGrpSpPr>
        <p:grpSpPr>
          <a:xfrm>
            <a:off x="539552" y="5350227"/>
            <a:ext cx="2664296" cy="432048"/>
            <a:chOff x="3393276" y="2051861"/>
            <a:chExt cx="1620000" cy="342699"/>
          </a:xfrm>
          <a:solidFill>
            <a:srgbClr val="4BACC6">
              <a:lumMod val="50000"/>
            </a:srgbClr>
          </a:solidFill>
        </p:grpSpPr>
        <p:grpSp>
          <p:nvGrpSpPr>
            <p:cNvPr id="69" name="그룹 81"/>
            <p:cNvGrpSpPr/>
            <p:nvPr/>
          </p:nvGrpSpPr>
          <p:grpSpPr>
            <a:xfrm>
              <a:off x="3393276" y="2051861"/>
              <a:ext cx="1620000" cy="342699"/>
              <a:chOff x="471482" y="1390934"/>
              <a:chExt cx="4043874" cy="466703"/>
            </a:xfrm>
            <a:grpFill/>
          </p:grpSpPr>
          <p:sp>
            <p:nvSpPr>
              <p:cNvPr id="71" name="모서리가 둥근 직사각형 70"/>
              <p:cNvSpPr/>
              <p:nvPr/>
            </p:nvSpPr>
            <p:spPr>
              <a:xfrm>
                <a:off x="511199" y="1390934"/>
                <a:ext cx="3957965" cy="466703"/>
              </a:xfrm>
              <a:prstGeom prst="roundRect">
                <a:avLst>
                  <a:gd name="adj" fmla="val 0"/>
                </a:avLst>
              </a:prstGeom>
              <a:grpFill/>
              <a:ln w="63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25400" dist="25400" dir="5400000" algn="t" rotWithShape="0">
                  <a:prstClr val="black">
                    <a:alpha val="1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+mn-cs"/>
                </a:endParaRPr>
              </a:p>
            </p:txBody>
          </p:sp>
          <p:pic>
            <p:nvPicPr>
              <p:cNvPr id="72" name="Picture 2" descr="C:\Users\Administrator\Desktop\미래부가치평가\그림3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87242" y="1431764"/>
                <a:ext cx="3875134" cy="400493"/>
              </a:xfrm>
              <a:prstGeom prst="rect">
                <a:avLst/>
              </a:prstGeom>
              <a:solidFill>
                <a:srgbClr val="4BACC6">
                  <a:lumMod val="75000"/>
                </a:srgbClr>
              </a:solidFill>
              <a:ln w="6350">
                <a:solidFill>
                  <a:sysClr val="window" lastClr="FFFFFF"/>
                </a:solidFill>
              </a:ln>
              <a:effectLst>
                <a:outerShdw blurRad="25400" dist="25400" dir="5400000" algn="t" rotWithShape="0">
                  <a:prstClr val="black">
                    <a:alpha val="17000"/>
                  </a:prstClr>
                </a:outerShdw>
              </a:effectLst>
              <a:extLst/>
            </p:spPr>
          </p:pic>
          <p:sp>
            <p:nvSpPr>
              <p:cNvPr id="73" name="직사각형 72"/>
              <p:cNvSpPr/>
              <p:nvPr/>
            </p:nvSpPr>
            <p:spPr>
              <a:xfrm>
                <a:off x="530658" y="1407733"/>
                <a:ext cx="3919468" cy="45719"/>
              </a:xfrm>
              <a:prstGeom prst="rect">
                <a:avLst/>
              </a:prstGeom>
              <a:grpFill/>
              <a:ln w="22225" cap="flat" cmpd="sng" algn="ctr">
                <a:noFill/>
                <a:prstDash val="solid"/>
                <a:tail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+mn-cs"/>
                </a:endParaRPr>
              </a:p>
            </p:txBody>
          </p:sp>
          <p:sp>
            <p:nvSpPr>
              <p:cNvPr id="74" name="자유형 73"/>
              <p:cNvSpPr/>
              <p:nvPr/>
            </p:nvSpPr>
            <p:spPr>
              <a:xfrm>
                <a:off x="4465423" y="1395924"/>
                <a:ext cx="49933" cy="91981"/>
              </a:xfrm>
              <a:custGeom>
                <a:avLst/>
                <a:gdLst>
                  <a:gd name="connsiteX0" fmla="*/ 0 w 45991"/>
                  <a:gd name="connsiteY0" fmla="*/ 0 h 91981"/>
                  <a:gd name="connsiteX1" fmla="*/ 0 w 45991"/>
                  <a:gd name="connsiteY1" fmla="*/ 91981 h 91981"/>
                  <a:gd name="connsiteX2" fmla="*/ 45991 w 45991"/>
                  <a:gd name="connsiteY2" fmla="*/ 91981 h 91981"/>
                  <a:gd name="connsiteX3" fmla="*/ 0 w 45991"/>
                  <a:gd name="connsiteY3" fmla="*/ 0 h 9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991" h="91981">
                    <a:moveTo>
                      <a:pt x="0" y="0"/>
                    </a:moveTo>
                    <a:lnTo>
                      <a:pt x="0" y="91981"/>
                    </a:lnTo>
                    <a:lnTo>
                      <a:pt x="45991" y="9198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5875" cap="rnd" cmpd="sng" algn="ctr">
                <a:noFill/>
                <a:prstDash val="solid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+mn-cs"/>
                </a:endParaRPr>
              </a:p>
            </p:txBody>
          </p:sp>
          <p:sp>
            <p:nvSpPr>
              <p:cNvPr id="75" name="자유형 74"/>
              <p:cNvSpPr/>
              <p:nvPr/>
            </p:nvSpPr>
            <p:spPr>
              <a:xfrm flipH="1">
                <a:off x="471482" y="1395924"/>
                <a:ext cx="49933" cy="91981"/>
              </a:xfrm>
              <a:custGeom>
                <a:avLst/>
                <a:gdLst>
                  <a:gd name="connsiteX0" fmla="*/ 0 w 45991"/>
                  <a:gd name="connsiteY0" fmla="*/ 0 h 91981"/>
                  <a:gd name="connsiteX1" fmla="*/ 0 w 45991"/>
                  <a:gd name="connsiteY1" fmla="*/ 91981 h 91981"/>
                  <a:gd name="connsiteX2" fmla="*/ 45991 w 45991"/>
                  <a:gd name="connsiteY2" fmla="*/ 91981 h 91981"/>
                  <a:gd name="connsiteX3" fmla="*/ 0 w 45991"/>
                  <a:gd name="connsiteY3" fmla="*/ 0 h 9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991" h="91981">
                    <a:moveTo>
                      <a:pt x="0" y="0"/>
                    </a:moveTo>
                    <a:lnTo>
                      <a:pt x="0" y="91981"/>
                    </a:lnTo>
                    <a:lnTo>
                      <a:pt x="45991" y="9198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5875" cap="rnd" cmpd="sng" algn="ctr">
                <a:noFill/>
                <a:prstDash val="solid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+mn-cs"/>
                </a:endParaRPr>
              </a:p>
            </p:txBody>
          </p:sp>
        </p:grpSp>
        <p:sp>
          <p:nvSpPr>
            <p:cNvPr id="70" name="제목 114"/>
            <p:cNvSpPr txBox="1">
              <a:spLocks/>
            </p:cNvSpPr>
            <p:nvPr/>
          </p:nvSpPr>
          <p:spPr>
            <a:xfrm>
              <a:off x="3414500" y="2056080"/>
              <a:ext cx="1585655" cy="337004"/>
            </a:xfrm>
            <a:prstGeom prst="rect">
              <a:avLst/>
            </a:prstGeom>
            <a:grpFill/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ko-KR" altLang="en-US" sz="2000" b="1" kern="0" spc="-40" dirty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HY헤드라인M" panose="02030600000101010101" pitchFamily="18" charset="-127"/>
                  <a:ea typeface="HY헤드라인M" panose="02030600000101010101" pitchFamily="18" charset="-127"/>
                  <a:cs typeface="Arial" pitchFamily="34" charset="0"/>
                </a:rPr>
                <a:t>법정대리인 동의 필요</a:t>
              </a:r>
            </a:p>
          </p:txBody>
        </p:sp>
      </p:grpSp>
      <p:grpSp>
        <p:nvGrpSpPr>
          <p:cNvPr id="76" name="그룹 75"/>
          <p:cNvGrpSpPr/>
          <p:nvPr/>
        </p:nvGrpSpPr>
        <p:grpSpPr>
          <a:xfrm>
            <a:off x="539552" y="1401180"/>
            <a:ext cx="7992888" cy="1103109"/>
            <a:chOff x="1096267" y="1602994"/>
            <a:chExt cx="7021710" cy="1103109"/>
          </a:xfrm>
        </p:grpSpPr>
        <p:sp>
          <p:nvSpPr>
            <p:cNvPr id="77" name="직사각형 76"/>
            <p:cNvSpPr/>
            <p:nvPr/>
          </p:nvSpPr>
          <p:spPr bwMode="auto">
            <a:xfrm>
              <a:off x="1096267" y="1717472"/>
              <a:ext cx="7021710" cy="988631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31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285750" marR="0" lvl="0" indent="-285750" defTabSz="914400" eaLnBrk="1" fontAlgn="base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endParaRPr>
            </a:p>
            <a:p>
              <a:pPr marL="285750" marR="0" lvl="0" indent="-285750" defTabSz="914400" eaLnBrk="1" fontAlgn="base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ko-KR" altLang="en-US" sz="2000" b="1" i="0" u="none" strike="noStrike" kern="0" cap="none" spc="-15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수집</a:t>
              </a:r>
              <a:r>
                <a:rPr kumimoji="0" lang="en-US" altLang="ko-KR" sz="2000" b="1" i="0" u="none" strike="noStrike" kern="0" cap="none" spc="-15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·</a:t>
              </a:r>
              <a:r>
                <a:rPr kumimoji="0" lang="ko-KR" altLang="en-US" sz="2000" b="1" i="0" u="none" strike="noStrike" kern="0" cap="none" spc="-15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이용목적</a:t>
              </a:r>
              <a:r>
                <a:rPr kumimoji="0" lang="en-US" altLang="ko-KR" sz="2000" b="1" i="0" u="none" strike="noStrike" kern="0" cap="none" spc="-15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</a:t>
              </a:r>
              <a:r>
                <a:rPr kumimoji="0" lang="ko-KR" altLang="en-US" sz="2000" b="1" i="0" u="none" strike="noStrike" kern="0" cap="none" spc="-15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수집항목</a:t>
              </a:r>
              <a:r>
                <a:rPr kumimoji="0" lang="en-US" altLang="ko-KR" sz="2000" b="1" i="0" u="none" strike="noStrike" kern="0" cap="none" spc="-15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</a:t>
              </a:r>
              <a:r>
                <a:rPr kumimoji="0" lang="ko-KR" altLang="en-US" sz="2000" b="1" i="0" u="none" strike="noStrike" kern="0" cap="none" spc="-15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보유 및 이용 기간</a:t>
              </a:r>
              <a:r>
                <a:rPr kumimoji="0" lang="en-US" altLang="ko-KR" sz="2000" b="1" i="0" u="none" strike="noStrike" kern="0" cap="none" spc="-15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</a:t>
              </a:r>
              <a:r>
                <a:rPr kumimoji="0" lang="ko-KR" altLang="en-US" sz="2000" b="1" i="0" u="none" strike="noStrike" kern="0" cap="none" spc="-15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거부권 및 그에 따른 불이익</a:t>
              </a:r>
              <a:endParaRPr kumimoji="0" lang="en-US" altLang="ko-KR" sz="2000" b="1" i="0" u="none" strike="noStrike" kern="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78" name="그룹 77"/>
            <p:cNvGrpSpPr/>
            <p:nvPr/>
          </p:nvGrpSpPr>
          <p:grpSpPr>
            <a:xfrm>
              <a:off x="1096267" y="1602994"/>
              <a:ext cx="2664296" cy="432048"/>
              <a:chOff x="3393276" y="2051861"/>
              <a:chExt cx="1620000" cy="342699"/>
            </a:xfrm>
          </p:grpSpPr>
          <p:grpSp>
            <p:nvGrpSpPr>
              <p:cNvPr id="79" name="그룹 81"/>
              <p:cNvGrpSpPr/>
              <p:nvPr/>
            </p:nvGrpSpPr>
            <p:grpSpPr>
              <a:xfrm>
                <a:off x="3393276" y="2051861"/>
                <a:ext cx="1620000" cy="342699"/>
                <a:chOff x="471482" y="1390934"/>
                <a:chExt cx="4043874" cy="466703"/>
              </a:xfrm>
            </p:grpSpPr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511199" y="1390934"/>
                  <a:ext cx="3957965" cy="466703"/>
                </a:xfrm>
                <a:prstGeom prst="roundRect">
                  <a:avLst>
                    <a:gd name="adj" fmla="val 0"/>
                  </a:avLst>
                </a:prstGeom>
                <a:solidFill>
                  <a:srgbClr val="28846E"/>
                </a:solidFill>
                <a:ln w="635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25400" dist="25400" dir="5400000" algn="t" rotWithShape="0">
                    <a:prstClr val="black">
                      <a:alpha val="17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고딕 ExtraBold" panose="020D0904000000000000" pitchFamily="50" charset="-127"/>
                    <a:ea typeface="나눔고딕 ExtraBold" panose="020D0904000000000000" pitchFamily="50" charset="-127"/>
                    <a:cs typeface="+mn-cs"/>
                  </a:endParaRPr>
                </a:p>
              </p:txBody>
            </p:sp>
            <p:pic>
              <p:nvPicPr>
                <p:cNvPr id="82" name="Picture 2" descr="C:\Users\Administrator\Desktop\미래부가치평가\그림3.pn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544097" y="1431892"/>
                  <a:ext cx="3875134" cy="400493"/>
                </a:xfrm>
                <a:prstGeom prst="rect">
                  <a:avLst/>
                </a:prstGeom>
                <a:solidFill>
                  <a:srgbClr val="C0504D">
                    <a:lumMod val="75000"/>
                  </a:srgbClr>
                </a:solidFill>
                <a:ln w="6350">
                  <a:solidFill>
                    <a:sysClr val="window" lastClr="FFFFFF"/>
                  </a:solidFill>
                </a:ln>
                <a:effectLst>
                  <a:outerShdw blurRad="25400" dist="25400" dir="5400000" algn="t" rotWithShape="0">
                    <a:prstClr val="black">
                      <a:alpha val="17000"/>
                    </a:prstClr>
                  </a:outerShdw>
                </a:effectLst>
                <a:extLst/>
              </p:spPr>
            </p:pic>
            <p:sp>
              <p:nvSpPr>
                <p:cNvPr id="83" name="직사각형 82"/>
                <p:cNvSpPr/>
                <p:nvPr/>
              </p:nvSpPr>
              <p:spPr>
                <a:xfrm>
                  <a:off x="530658" y="1407733"/>
                  <a:ext cx="3919468" cy="45719"/>
                </a:xfrm>
                <a:prstGeom prst="rect">
                  <a:avLst/>
                </a:prstGeom>
                <a:gradFill>
                  <a:gsLst>
                    <a:gs pos="100000">
                      <a:sysClr val="window" lastClr="FFFFFF">
                        <a:alpha val="41000"/>
                      </a:sysClr>
                    </a:gs>
                    <a:gs pos="0">
                      <a:sysClr val="window" lastClr="FFFFFF">
                        <a:alpha val="0"/>
                      </a:sysClr>
                    </a:gs>
                  </a:gsLst>
                  <a:lin ang="16200000" scaled="0"/>
                </a:gradFill>
                <a:ln w="22225" cap="flat" cmpd="sng" algn="ctr">
                  <a:noFill/>
                  <a:prstDash val="solid"/>
                  <a:tailEnd type="triangle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고딕 ExtraBold" panose="020D0904000000000000" pitchFamily="50" charset="-127"/>
                    <a:ea typeface="나눔고딕 ExtraBold" panose="020D0904000000000000" pitchFamily="50" charset="-127"/>
                    <a:cs typeface="+mn-cs"/>
                  </a:endParaRPr>
                </a:p>
              </p:txBody>
            </p:sp>
            <p:sp>
              <p:nvSpPr>
                <p:cNvPr id="84" name="자유형 83"/>
                <p:cNvSpPr/>
                <p:nvPr/>
              </p:nvSpPr>
              <p:spPr>
                <a:xfrm>
                  <a:off x="4465423" y="1395924"/>
                  <a:ext cx="49933" cy="91981"/>
                </a:xfrm>
                <a:custGeom>
                  <a:avLst/>
                  <a:gdLst>
                    <a:gd name="connsiteX0" fmla="*/ 0 w 45991"/>
                    <a:gd name="connsiteY0" fmla="*/ 0 h 91981"/>
                    <a:gd name="connsiteX1" fmla="*/ 0 w 45991"/>
                    <a:gd name="connsiteY1" fmla="*/ 91981 h 91981"/>
                    <a:gd name="connsiteX2" fmla="*/ 45991 w 45991"/>
                    <a:gd name="connsiteY2" fmla="*/ 91981 h 91981"/>
                    <a:gd name="connsiteX3" fmla="*/ 0 w 45991"/>
                    <a:gd name="connsiteY3" fmla="*/ 0 h 91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991" h="91981">
                      <a:moveTo>
                        <a:pt x="0" y="0"/>
                      </a:moveTo>
                      <a:lnTo>
                        <a:pt x="0" y="91981"/>
                      </a:lnTo>
                      <a:lnTo>
                        <a:pt x="45991" y="919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497D">
                    <a:lumMod val="75000"/>
                  </a:srgbClr>
                </a:solidFill>
                <a:ln w="15875" cap="rnd" cmpd="sng" algn="ctr">
                  <a:noFill/>
                  <a:prstDash val="solid"/>
                  <a:tailEnd type="none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고딕 ExtraBold" panose="020D0904000000000000" pitchFamily="50" charset="-127"/>
                    <a:ea typeface="나눔고딕 ExtraBold" panose="020D0904000000000000" pitchFamily="50" charset="-127"/>
                    <a:cs typeface="+mn-cs"/>
                  </a:endParaRPr>
                </a:p>
              </p:txBody>
            </p:sp>
            <p:sp>
              <p:nvSpPr>
                <p:cNvPr id="85" name="자유형 84"/>
                <p:cNvSpPr/>
                <p:nvPr/>
              </p:nvSpPr>
              <p:spPr>
                <a:xfrm flipH="1">
                  <a:off x="471482" y="1395924"/>
                  <a:ext cx="49933" cy="91981"/>
                </a:xfrm>
                <a:custGeom>
                  <a:avLst/>
                  <a:gdLst>
                    <a:gd name="connsiteX0" fmla="*/ 0 w 45991"/>
                    <a:gd name="connsiteY0" fmla="*/ 0 h 91981"/>
                    <a:gd name="connsiteX1" fmla="*/ 0 w 45991"/>
                    <a:gd name="connsiteY1" fmla="*/ 91981 h 91981"/>
                    <a:gd name="connsiteX2" fmla="*/ 45991 w 45991"/>
                    <a:gd name="connsiteY2" fmla="*/ 91981 h 91981"/>
                    <a:gd name="connsiteX3" fmla="*/ 0 w 45991"/>
                    <a:gd name="connsiteY3" fmla="*/ 0 h 91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991" h="91981">
                      <a:moveTo>
                        <a:pt x="0" y="0"/>
                      </a:moveTo>
                      <a:lnTo>
                        <a:pt x="0" y="91981"/>
                      </a:lnTo>
                      <a:lnTo>
                        <a:pt x="45991" y="919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497D">
                    <a:lumMod val="75000"/>
                  </a:srgbClr>
                </a:solidFill>
                <a:ln w="15875" cap="rnd" cmpd="sng" algn="ctr">
                  <a:noFill/>
                  <a:prstDash val="solid"/>
                  <a:tailEnd type="none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고딕 ExtraBold" panose="020D0904000000000000" pitchFamily="50" charset="-127"/>
                    <a:ea typeface="나눔고딕 ExtraBold" panose="020D0904000000000000" pitchFamily="50" charset="-127"/>
                    <a:cs typeface="+mn-cs"/>
                  </a:endParaRPr>
                </a:p>
              </p:txBody>
            </p:sp>
          </p:grpSp>
          <p:sp>
            <p:nvSpPr>
              <p:cNvPr id="80" name="제목 114"/>
              <p:cNvSpPr txBox="1">
                <a:spLocks/>
              </p:cNvSpPr>
              <p:nvPr/>
            </p:nvSpPr>
            <p:spPr>
              <a:xfrm>
                <a:off x="3414500" y="2056080"/>
                <a:ext cx="1585655" cy="337004"/>
              </a:xfrm>
              <a:prstGeom prst="rect">
                <a:avLst/>
              </a:prstGeom>
              <a:effectLst>
                <a:outerShdw blurRad="76200" dir="5400000" algn="ctr" rotWithShape="0">
                  <a:sysClr val="windowText" lastClr="000000"/>
                </a:outerShdw>
              </a:effectLst>
            </p:spPr>
            <p:txBody>
              <a:bodyPr anchor="ctr" anchorCtr="0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000" b="1" i="0" u="none" strike="noStrike" kern="0" cap="none" spc="-40" normalizeH="0" baseline="0" noProof="0" dirty="0" smtClean="0">
                    <a:ln>
                      <a:noFill/>
                    </a:ln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HY헤드라인M" panose="02030600000101010101" pitchFamily="18" charset="-127"/>
                    <a:ea typeface="HY헤드라인M" panose="02030600000101010101" pitchFamily="18" charset="-127"/>
                    <a:cs typeface="Arial" pitchFamily="34" charset="0"/>
                  </a:rPr>
                  <a:t>동의 </a:t>
                </a:r>
                <a:r>
                  <a:rPr kumimoji="0" lang="ko-KR" altLang="en-US" sz="2000" b="1" i="0" u="none" strike="noStrike" kern="0" cap="none" spc="-40" normalizeH="0" baseline="0" noProof="0" dirty="0" err="1" smtClean="0">
                    <a:ln>
                      <a:noFill/>
                    </a:ln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HY헤드라인M" panose="02030600000101010101" pitchFamily="18" charset="-127"/>
                    <a:ea typeface="HY헤드라인M" panose="02030600000101010101" pitchFamily="18" charset="-127"/>
                    <a:cs typeface="Arial" pitchFamily="34" charset="0"/>
                  </a:rPr>
                  <a:t>받을때</a:t>
                </a:r>
                <a:r>
                  <a:rPr kumimoji="0" lang="ko-KR" altLang="en-US" sz="2000" b="1" i="0" u="none" strike="noStrike" kern="0" cap="none" spc="-40" normalizeH="0" baseline="0" noProof="0" dirty="0" smtClean="0">
                    <a:ln>
                      <a:noFill/>
                    </a:ln>
                    <a:gradFill>
                      <a:gsLst>
                        <a:gs pos="100000">
                          <a:prstClr val="white"/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HY헤드라인M" panose="02030600000101010101" pitchFamily="18" charset="-127"/>
                    <a:ea typeface="HY헤드라인M" panose="02030600000101010101" pitchFamily="18" charset="-127"/>
                    <a:cs typeface="Arial" pitchFamily="34" charset="0"/>
                  </a:rPr>
                  <a:t> 고지사항</a:t>
                </a:r>
                <a:endParaRPr kumimoji="0" lang="ko-KR" altLang="en-US" sz="2000" b="1" i="0" u="none" strike="noStrike" kern="0" cap="none" spc="-40" normalizeH="0" baseline="0" noProof="0" dirty="0">
                  <a:ln>
                    <a:noFill/>
                  </a:ln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574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364594"/>
            <a:ext cx="9144000" cy="5441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개인정보의 수집 허용의 예시</a:t>
            </a:r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법령에서 허용</a:t>
            </a:r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2800" dirty="0">
              <a:solidFill>
                <a:schemeClr val="accent4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8" y="1414611"/>
            <a:ext cx="8158928" cy="50387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직사각형 2"/>
          <p:cNvSpPr/>
          <p:nvPr/>
        </p:nvSpPr>
        <p:spPr>
          <a:xfrm>
            <a:off x="1619672" y="4077072"/>
            <a:ext cx="936104" cy="216024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115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364594"/>
            <a:ext cx="9144000" cy="5441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개인정보의 수집 허용의 예시</a:t>
            </a:r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법령에서 허용</a:t>
            </a:r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2800" dirty="0">
              <a:solidFill>
                <a:schemeClr val="accent4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07504" y="1052736"/>
            <a:ext cx="8928992" cy="568863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" y="1484784"/>
            <a:ext cx="8192387" cy="216024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09" y="4077072"/>
            <a:ext cx="8208912" cy="2566466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21" name="직사각형 20"/>
          <p:cNvSpPr/>
          <p:nvPr/>
        </p:nvSpPr>
        <p:spPr>
          <a:xfrm>
            <a:off x="107504" y="1046797"/>
            <a:ext cx="2592288" cy="365979"/>
          </a:xfrm>
          <a:prstGeom prst="rect">
            <a:avLst/>
          </a:prstGeom>
          <a:solidFill>
            <a:srgbClr val="1F497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초</a:t>
            </a:r>
            <a:r>
              <a: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중등교육법 시행령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107504" y="3871764"/>
            <a:ext cx="2592288" cy="365979"/>
          </a:xfrm>
          <a:prstGeom prst="rect">
            <a:avLst/>
          </a:prstGeom>
          <a:solidFill>
            <a:srgbClr val="1F497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교육공무원임용령</a:t>
            </a:r>
          </a:p>
        </p:txBody>
      </p:sp>
    </p:spTree>
    <p:extLst>
      <p:ext uri="{BB962C8B-B14F-4D97-AF65-F5344CB8AC3E}">
        <p14:creationId xmlns:p14="http://schemas.microsoft.com/office/powerpoint/2010/main" val="311542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364594"/>
            <a:ext cx="9144000" cy="5441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개인정보의 수집 예시</a:t>
            </a:r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정보주체의 동의</a:t>
            </a:r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2800" dirty="0">
              <a:solidFill>
                <a:schemeClr val="accent4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816" y="1084000"/>
            <a:ext cx="921832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3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364594"/>
            <a:ext cx="9144000" cy="5441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개인정보의 제</a:t>
            </a:r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자 제공</a:t>
            </a:r>
            <a:endParaRPr lang="ko-KR" altLang="en-US" sz="2800" dirty="0">
              <a:solidFill>
                <a:schemeClr val="accent4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-36512" y="1196752"/>
            <a:ext cx="943384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ko-KR" altLang="en-US" sz="2400" b="1" dirty="0">
                <a:solidFill>
                  <a:srgbClr val="1F497D">
                    <a:lumMod val="75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제</a:t>
            </a:r>
            <a:r>
              <a:rPr lang="en-US" altLang="ko-KR" sz="2400" b="1" dirty="0" smtClean="0">
                <a:solidFill>
                  <a:srgbClr val="1F497D">
                    <a:lumMod val="75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dirty="0" smtClean="0">
                <a:solidFill>
                  <a:srgbClr val="1F497D">
                    <a:lumMod val="75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자 제공 가능 범위</a:t>
            </a:r>
            <a:endParaRPr lang="en-US" altLang="ko-KR" sz="2400" b="1" dirty="0" smtClean="0">
              <a:solidFill>
                <a:srgbClr val="1F497D">
                  <a:lumMod val="75000"/>
                </a:srgbClr>
              </a:solidFill>
              <a:latin typeface="HY헤드라인M" pitchFamily="18" charset="-127"/>
              <a:ea typeface="HY헤드라인M" pitchFamily="18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2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법률에 특별한 규정이 있는 경우</a:t>
            </a:r>
            <a:endParaRPr lang="en-US" altLang="ko-KR" sz="2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2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정보주체의 별도 동의를 받은 경우</a:t>
            </a:r>
            <a:endParaRPr lang="en-US" altLang="ko-KR" sz="2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2200" b="1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명백히 정보주체</a:t>
            </a:r>
            <a:r>
              <a:rPr lang="en-US" altLang="ko-KR" sz="2200" b="1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,</a:t>
            </a:r>
            <a:r>
              <a:rPr lang="ko-KR" altLang="en-US" sz="2200" b="1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 제</a:t>
            </a:r>
            <a:r>
              <a:rPr lang="en-US" altLang="ko-KR" sz="2200" b="1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3</a:t>
            </a:r>
            <a:r>
              <a:rPr lang="ko-KR" altLang="en-US" sz="2200" b="1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자의 급박한 생명</a:t>
            </a:r>
            <a:r>
              <a:rPr lang="en-US" altLang="ko-KR" sz="2200" b="1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200" b="1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신체</a:t>
            </a:r>
            <a:r>
              <a:rPr lang="en-US" altLang="ko-KR" sz="2200" b="1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200" b="1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재산이익을 위한 경우</a:t>
            </a:r>
            <a:endParaRPr lang="en-US" altLang="ko-KR" sz="2200" b="1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2200" b="1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통계작성</a:t>
            </a:r>
            <a:r>
              <a:rPr lang="en-US" altLang="ko-KR" sz="2200" b="1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200" b="1" dirty="0" smtClean="0">
                <a:solidFill>
                  <a:prstClr val="black"/>
                </a:solidFill>
                <a:latin typeface="굴림" pitchFamily="50" charset="-127"/>
                <a:ea typeface="굴림" pitchFamily="50" charset="-127"/>
              </a:rPr>
              <a:t>학술연구를 목적으로 개인을 알아볼 수 없는 형태로 제공</a:t>
            </a:r>
            <a:endParaRPr lang="en-US" altLang="ko-KR" sz="2200" b="1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graphicFrame>
        <p:nvGraphicFramePr>
          <p:cNvPr id="82" name="표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772151"/>
              </p:ext>
            </p:extLst>
          </p:nvPr>
        </p:nvGraphicFramePr>
        <p:xfrm>
          <a:off x="108299" y="3933056"/>
          <a:ext cx="8928992" cy="2123440"/>
        </p:xfrm>
        <a:graphic>
          <a:graphicData uri="http://schemas.openxmlformats.org/drawingml/2006/table">
            <a:tbl>
              <a:tblPr firstRow="1" bandRow="1"/>
              <a:tblGrid>
                <a:gridCol w="792088"/>
                <a:gridCol w="2016224"/>
                <a:gridCol w="1728192"/>
                <a:gridCol w="4392488"/>
              </a:tblGrid>
              <a:tr h="370840">
                <a:tc>
                  <a:txBody>
                    <a:bodyPr/>
                    <a:lstStyle>
                      <a:lvl1pPr marL="0" algn="l" rtl="0" eaLnBrk="1" latinLnBrk="1" hangingPunct="1">
                        <a:defRPr kumimoji="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rtl="0" eaLnBrk="1" latinLnBrk="1" hangingPunct="1">
                        <a:defRPr kumimoji="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rtl="0" eaLnBrk="1" latinLnBrk="1" hangingPunct="1">
                        <a:defRPr kumimoji="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rtl="0" eaLnBrk="1" latinLnBrk="1" hangingPunct="1">
                        <a:defRPr kumimoji="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rtl="0" eaLnBrk="1" latinLnBrk="1" hangingPunct="1">
                        <a:defRPr kumimoji="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rtl="0" eaLnBrk="1" latinLnBrk="1" hangingPunct="1">
                        <a:defRPr kumimoji="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rtl="0" eaLnBrk="1" latinLnBrk="1" hangingPunct="1">
                        <a:defRPr kumimoji="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rtl="0" eaLnBrk="1" latinLnBrk="1" hangingPunct="1">
                        <a:defRPr kumimoji="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rtl="0" eaLnBrk="1" latinLnBrk="1" hangingPunct="1">
                        <a:defRPr kumimoji="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업무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1" hangingPunct="1">
                        <a:defRPr kumimoji="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rtl="0" eaLnBrk="1" latinLnBrk="1" hangingPunct="1">
                        <a:defRPr kumimoji="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rtl="0" eaLnBrk="1" latinLnBrk="1" hangingPunct="1">
                        <a:defRPr kumimoji="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rtl="0" eaLnBrk="1" latinLnBrk="1" hangingPunct="1">
                        <a:defRPr kumimoji="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rtl="0" eaLnBrk="1" latinLnBrk="1" hangingPunct="1">
                        <a:defRPr kumimoji="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rtl="0" eaLnBrk="1" latinLnBrk="1" hangingPunct="1">
                        <a:defRPr kumimoji="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rtl="0" eaLnBrk="1" latinLnBrk="1" hangingPunct="1">
                        <a:defRPr kumimoji="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rtl="0" eaLnBrk="1" latinLnBrk="1" hangingPunct="1">
                        <a:defRPr kumimoji="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rtl="0" eaLnBrk="1" latinLnBrk="1" hangingPunct="1">
                        <a:defRPr kumimoji="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요청자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1" hangingPunct="1">
                        <a:defRPr kumimoji="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rtl="0" eaLnBrk="1" latinLnBrk="1" hangingPunct="1">
                        <a:defRPr kumimoji="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rtl="0" eaLnBrk="1" latinLnBrk="1" hangingPunct="1">
                        <a:defRPr kumimoji="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rtl="0" eaLnBrk="1" latinLnBrk="1" hangingPunct="1">
                        <a:defRPr kumimoji="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rtl="0" eaLnBrk="1" latinLnBrk="1" hangingPunct="1">
                        <a:defRPr kumimoji="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rtl="0" eaLnBrk="1" latinLnBrk="1" hangingPunct="1">
                        <a:defRPr kumimoji="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rtl="0" eaLnBrk="1" latinLnBrk="1" hangingPunct="1">
                        <a:defRPr kumimoji="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rtl="0" eaLnBrk="1" latinLnBrk="1" hangingPunct="1">
                        <a:defRPr kumimoji="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rtl="0" eaLnBrk="1" latinLnBrk="1" hangingPunct="1">
                        <a:defRPr kumimoji="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관련법률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1" hangingPunct="1">
                        <a:defRPr kumimoji="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rtl="0" eaLnBrk="1" latinLnBrk="1" hangingPunct="1">
                        <a:defRPr kumimoji="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rtl="0" eaLnBrk="1" latinLnBrk="1" hangingPunct="1">
                        <a:defRPr kumimoji="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rtl="0" eaLnBrk="1" latinLnBrk="1" hangingPunct="1">
                        <a:defRPr kumimoji="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rtl="0" eaLnBrk="1" latinLnBrk="1" hangingPunct="1">
                        <a:defRPr kumimoji="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rtl="0" eaLnBrk="1" latinLnBrk="1" hangingPunct="1">
                        <a:defRPr kumimoji="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rtl="0" eaLnBrk="1" latinLnBrk="1" hangingPunct="1">
                        <a:defRPr kumimoji="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rtl="0" eaLnBrk="1" latinLnBrk="1" hangingPunct="1">
                        <a:defRPr kumimoji="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rtl="0" eaLnBrk="1" latinLnBrk="1" hangingPunct="1">
                        <a:defRPr kumimoji="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법적요건</a:t>
                      </a:r>
                      <a:r>
                        <a:rPr lang="ko-KR" altLang="en-US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및 요구자료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latinLnBrk="1"/>
                      <a:r>
                        <a:rPr lang="ko-KR" altLang="en-US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국회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latinLnBrk="1"/>
                      <a:r>
                        <a:rPr lang="ko-KR" altLang="en-US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위원회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latinLnBrk="1"/>
                      <a:r>
                        <a:rPr lang="ko-KR" altLang="en-US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국회법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latinLnBrk="1"/>
                      <a:r>
                        <a:rPr lang="ko-KR" altLang="en-US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안건의 심의 또는 국정감사</a:t>
                      </a:r>
                      <a:r>
                        <a:rPr lang="en-US" altLang="ko-KR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국정조사와 직접 관련된 보고 또는 서류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latinLnBrk="1"/>
                      <a:r>
                        <a:rPr lang="ko-KR" altLang="en-US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수사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latinLnBrk="1"/>
                      <a:r>
                        <a:rPr lang="ko-KR" altLang="en-US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수사기관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latinLnBrk="1"/>
                      <a:r>
                        <a:rPr lang="ko-KR" altLang="en-US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형사소송법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latinLnBrk="1"/>
                      <a:r>
                        <a:rPr lang="ko-KR" altLang="en-US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수사에 관하여 필요한 사항의 보고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latinLnBrk="1"/>
                      <a:r>
                        <a:rPr lang="ko-KR" altLang="en-US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감사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latinLnBrk="1"/>
                      <a:r>
                        <a:rPr lang="ko-KR" altLang="en-US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감사원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latinLnBrk="1"/>
                      <a:r>
                        <a:rPr lang="ko-KR" altLang="en-US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감사원법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latinLnBrk="1"/>
                      <a:r>
                        <a:rPr lang="ko-KR" altLang="en-US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감사상 필요한 협조와 지원 요구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latinLnBrk="1"/>
                      <a:r>
                        <a:rPr lang="ko-KR" altLang="en-US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기타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latinLnBrk="1"/>
                      <a:r>
                        <a:rPr lang="ko-KR" altLang="en-US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공직자윤리위원회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latinLnBrk="1"/>
                      <a:r>
                        <a:rPr lang="ko-KR" altLang="en-US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공직자윤리법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rtl="0" eaLnBrk="1" latinLnBrk="1" hangingPunct="1">
                        <a:defRPr kumimoji="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latinLnBrk="1"/>
                      <a:r>
                        <a:rPr lang="ko-KR" altLang="en-US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재산에 관한 등록사항 및 변동사항 공개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3" name="TextBox 82"/>
          <p:cNvSpPr txBox="1"/>
          <p:nvPr/>
        </p:nvSpPr>
        <p:spPr>
          <a:xfrm>
            <a:off x="1043608" y="3544565"/>
            <a:ext cx="6409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b="1" dirty="0" smtClean="0">
                <a:solidFill>
                  <a:srgbClr val="1F497D">
                    <a:lumMod val="75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&lt;</a:t>
            </a:r>
            <a:r>
              <a:rPr lang="ko-KR" altLang="en-US" b="1" dirty="0" smtClean="0">
                <a:solidFill>
                  <a:srgbClr val="1F497D">
                    <a:lumMod val="75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법률에 특별한 규정이 있는 경우</a:t>
            </a:r>
            <a:r>
              <a:rPr lang="en-US" altLang="ko-KR" b="1" dirty="0" smtClean="0">
                <a:solidFill>
                  <a:srgbClr val="1F497D">
                    <a:lumMod val="75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b="1" dirty="0" smtClean="0">
                <a:solidFill>
                  <a:srgbClr val="1F497D">
                    <a:lumMod val="75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예시</a:t>
            </a:r>
            <a:r>
              <a:rPr lang="en-US" altLang="ko-KR" b="1" dirty="0" smtClean="0">
                <a:solidFill>
                  <a:srgbClr val="1F497D">
                    <a:lumMod val="75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)&gt;</a:t>
            </a:r>
            <a:endParaRPr lang="en-US" altLang="ko-KR" b="1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188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364594"/>
            <a:ext cx="9144000" cy="5441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개인정보의 제</a:t>
            </a:r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자 </a:t>
            </a:r>
            <a:r>
              <a:rPr lang="ko-KR" altLang="en-US" sz="2800" dirty="0" err="1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제공시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조치 사항</a:t>
            </a:r>
            <a:endParaRPr lang="ko-KR" altLang="en-US" sz="2800" dirty="0">
              <a:solidFill>
                <a:schemeClr val="accent4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52736"/>
            <a:ext cx="8431499" cy="252028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27612" y="3604435"/>
            <a:ext cx="648072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b="1" spc="-15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게재항목 </a:t>
            </a:r>
            <a:r>
              <a:rPr lang="en-US" altLang="ko-KR" b="1" spc="-15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b="1" spc="-15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목적 외 이용한 날짜</a:t>
            </a:r>
            <a:r>
              <a:rPr lang="en-US" altLang="ko-KR" b="1" spc="-15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b="1" spc="-15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법적 근거</a:t>
            </a:r>
            <a:r>
              <a:rPr lang="en-US" altLang="ko-KR" b="1" spc="-15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en-US" altLang="ko-KR" b="1" spc="-15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b="1" spc="-15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목적</a:t>
            </a:r>
            <a:r>
              <a:rPr lang="en-US" altLang="ko-KR" b="1" spc="-15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b="1" spc="-15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개인정보의 항목</a:t>
            </a: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612" y="4077072"/>
            <a:ext cx="4248471" cy="2664296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122" y="4112266"/>
            <a:ext cx="4418980" cy="262910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111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364594"/>
            <a:ext cx="9144000" cy="5441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개인정보의 처리 위탁</a:t>
            </a:r>
            <a:endParaRPr lang="ko-KR" altLang="en-US" sz="2800" dirty="0">
              <a:solidFill>
                <a:schemeClr val="accent4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6512" y="980728"/>
            <a:ext cx="9433843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ko-KR" altLang="en-US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위탁 시 </a:t>
            </a:r>
            <a:r>
              <a:rPr lang="ko-KR" altLang="en-US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문서화</a:t>
            </a:r>
            <a:endParaRPr lang="en-US" altLang="ko-KR" dirty="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목적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·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범위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목적 외 처리금지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7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재위탁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제한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안전성 확보 조치 등 명시</a:t>
            </a:r>
            <a:endParaRPr lang="en-US" altLang="ko-KR" sz="17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* 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지침 상의 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‘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표준 개인정보처리위탁 계약서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’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활용</a:t>
            </a:r>
            <a:endParaRPr lang="en-US" altLang="ko-KR" sz="17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6512" y="2348880"/>
            <a:ext cx="94338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ko-KR" altLang="en-US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수탁자 관리</a:t>
            </a:r>
            <a:r>
              <a:rPr lang="en-US" altLang="ko-KR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·</a:t>
            </a:r>
            <a:r>
              <a:rPr lang="ko-KR" altLang="en-US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감독</a:t>
            </a:r>
            <a:endParaRPr lang="en-US" altLang="ko-KR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개인정보를 안전하게 처리하는지 정기적으로 감독</a:t>
            </a:r>
            <a:endParaRPr lang="en-US" altLang="ko-KR" sz="17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분실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도난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유출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훼손되지 않도록 정기적으로 교육 실시</a:t>
            </a:r>
            <a:endParaRPr lang="en-US" altLang="ko-KR" sz="17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위탁계약 종료 시 자료파기 등의 확약서 </a:t>
            </a:r>
            <a:r>
              <a:rPr lang="ko-KR" altLang="en-US" sz="17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징구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등</a:t>
            </a:r>
            <a:endParaRPr lang="en-US" altLang="ko-KR" sz="17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6291" y="5805264"/>
            <a:ext cx="8856189" cy="1008112"/>
          </a:xfrm>
          <a:prstGeom prst="roundRect">
            <a:avLst>
              <a:gd name="adj" fmla="val 3672"/>
            </a:avLst>
          </a:prstGeom>
          <a:solidFill>
            <a:srgbClr val="CFDDE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ko-KR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  <a:p>
            <a:pPr marL="285750" marR="0" lvl="0" indent="-28575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 유지관리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홈페이지 유지관리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7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공무원증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발급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청렴도평가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교육수첩제작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</a:p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졸업앨범 제작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전자학생증 발급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원서접수 등</a:t>
            </a:r>
            <a:endParaRPr lang="en-US" altLang="ko-KR" sz="17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404443" y="5608399"/>
            <a:ext cx="6336704" cy="360040"/>
          </a:xfrm>
          <a:prstGeom prst="roundRect">
            <a:avLst>
              <a:gd name="adj" fmla="val 22274"/>
            </a:avLst>
          </a:prstGeom>
          <a:solidFill>
            <a:srgbClr val="4F81BD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교육</a:t>
            </a:r>
            <a:r>
              <a:rPr kumimoji="0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(</a:t>
            </a:r>
            <a:r>
              <a:rPr kumimoji="0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행정</a:t>
            </a:r>
            <a:r>
              <a:rPr kumimoji="0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)</a:t>
            </a:r>
            <a:r>
              <a:rPr kumimoji="0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기관에서의 개인정보 처리 위탁 </a:t>
            </a: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(</a:t>
            </a:r>
            <a:r>
              <a:rPr kumimoji="0" lang="ko-KR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예시</a:t>
            </a: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)</a:t>
            </a:r>
            <a:endParaRPr kumimoji="0" lang="ko-KR" alt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4039324"/>
            <a:ext cx="9433843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ko-KR" altLang="en-US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홈페이지 등에 위탁 </a:t>
            </a:r>
            <a:r>
              <a:rPr lang="ko-KR" altLang="en-US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공개</a:t>
            </a:r>
            <a:endParaRPr lang="en-US" altLang="ko-KR" dirty="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개인정보처리방침 등에 위탁사항 공개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위탁업무 내용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수탁자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- 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홍보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·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판매권유 업무 위탁 시 정보주체에 대해 개별 고지</a:t>
            </a:r>
            <a:endParaRPr lang="en-US" altLang="ko-KR" sz="17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954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364594"/>
            <a:ext cx="9144000" cy="5441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위탁과 제</a:t>
            </a:r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자 제공의 차이점</a:t>
            </a:r>
            <a:endParaRPr lang="ko-KR" altLang="en-US" sz="2800" dirty="0">
              <a:solidFill>
                <a:schemeClr val="accent4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430491"/>
              </p:ext>
            </p:extLst>
          </p:nvPr>
        </p:nvGraphicFramePr>
        <p:xfrm>
          <a:off x="384991" y="1412776"/>
          <a:ext cx="8291464" cy="5149837"/>
        </p:xfrm>
        <a:graphic>
          <a:graphicData uri="http://schemas.openxmlformats.org/drawingml/2006/table">
            <a:tbl>
              <a:tblPr/>
              <a:tblGrid>
                <a:gridCol w="13390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76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76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9123">
                <a:tc>
                  <a:txBody>
                    <a:bodyPr/>
                    <a:lstStyle>
                      <a:lvl1pPr marL="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 smtClean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구  분</a:t>
                      </a:r>
                      <a:endParaRPr lang="ko-KR" altLang="en-US" sz="1400" b="0" kern="0" spc="0" dirty="0"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64762" marR="64762" marT="0" marB="0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개인정보처리 위탁</a:t>
                      </a:r>
                    </a:p>
                  </a:txBody>
                  <a:tcPr marL="64762" marR="64762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개인정보 제</a:t>
                      </a:r>
                      <a:r>
                        <a:rPr lang="en-US" altLang="ko-KR" sz="1400" b="0" kern="0" spc="0" dirty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3</a:t>
                      </a:r>
                      <a:r>
                        <a:rPr lang="ko-KR" altLang="en-US" sz="1400" b="0" kern="0" spc="0" dirty="0"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자 제공</a:t>
                      </a:r>
                    </a:p>
                  </a:txBody>
                  <a:tcPr marL="64762" marR="64762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2645">
                <a:tc>
                  <a:txBody>
                    <a:bodyPr/>
                    <a:lstStyle>
                      <a:lvl1pPr marL="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관련 조항</a:t>
                      </a:r>
                    </a:p>
                  </a:txBody>
                  <a:tcPr marL="64762" marR="64762" marT="17905" marB="1790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법 제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26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</a:t>
                      </a:r>
                    </a:p>
                  </a:txBody>
                  <a:tcPr marL="64762" marR="64762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법 제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</a:t>
                      </a: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</a:t>
                      </a: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~20</a:t>
                      </a: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62" marR="64762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3554">
                <a:tc>
                  <a:txBody>
                    <a:bodyPr/>
                    <a:lstStyle>
                      <a:lvl1pPr marL="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이전 </a:t>
                      </a:r>
                      <a:r>
                        <a:rPr lang="ko-KR" altLang="en-US" sz="1400" b="0" kern="0" spc="0" dirty="0">
                          <a:solidFill>
                            <a:srgbClr val="40315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목적</a:t>
                      </a:r>
                    </a:p>
                  </a:txBody>
                  <a:tcPr marL="64762" marR="64762" marT="17905" marB="1790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40315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위탁자의 이익</a:t>
                      </a:r>
                      <a:r>
                        <a:rPr lang="ko-KR" altLang="en-US" sz="1400" b="1" kern="0" spc="-14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을 위하여 처리</a:t>
                      </a: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-8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kern="0" spc="-8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수탁업무 처리</a:t>
                      </a:r>
                      <a:r>
                        <a:rPr lang="en-US" altLang="ko-KR" sz="1400" b="1" kern="0" spc="-8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400" b="1" kern="0" spc="-8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62" marR="64762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40315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제</a:t>
                      </a:r>
                      <a:r>
                        <a:rPr lang="en-US" altLang="ko-KR" sz="1400" b="0" kern="0" spc="0" dirty="0">
                          <a:solidFill>
                            <a:srgbClr val="40315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lang="ko-KR" altLang="en-US" sz="1400" b="0" kern="0" spc="0" dirty="0">
                          <a:solidFill>
                            <a:srgbClr val="40315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자의 이익</a:t>
                      </a:r>
                      <a:r>
                        <a:rPr lang="ko-KR" altLang="en-US" sz="1400" b="1" kern="0" spc="-8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을 위하여 처리</a:t>
                      </a:r>
                    </a:p>
                  </a:txBody>
                  <a:tcPr marL="64762" marR="64762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2645">
                <a:tc>
                  <a:txBody>
                    <a:bodyPr/>
                    <a:lstStyle>
                      <a:lvl1pPr marL="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예측가능성</a:t>
                      </a:r>
                    </a:p>
                  </a:txBody>
                  <a:tcPr marL="64762" marR="64762" marT="17905" marB="1790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정보주체가 사전 예측 가능</a:t>
                      </a:r>
                    </a:p>
                  </a:txBody>
                  <a:tcPr marL="64762" marR="64762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3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정보주체가 사전 예측 곤란</a:t>
                      </a:r>
                    </a:p>
                  </a:txBody>
                  <a:tcPr marL="64762" marR="64762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3554">
                <a:tc>
                  <a:txBody>
                    <a:bodyPr/>
                    <a:lstStyle>
                      <a:lvl1pPr marL="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이전 방법</a:t>
                      </a:r>
                    </a:p>
                  </a:txBody>
                  <a:tcPr marL="64762" marR="64762" marT="17905" marB="1790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원칙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위탁사실 공개</a:t>
                      </a: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예외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위탁사실 고지</a:t>
                      </a:r>
                    </a:p>
                  </a:txBody>
                  <a:tcPr marL="64762" marR="64762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원칙 </a:t>
                      </a:r>
                      <a:r>
                        <a:rPr lang="en-US" altLang="ko-KR" sz="14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제공목적 등 고지 후</a:t>
                      </a: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정보주체 동의 획득</a:t>
                      </a:r>
                    </a:p>
                  </a:txBody>
                  <a:tcPr marL="64762" marR="64762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5360">
                <a:tc>
                  <a:txBody>
                    <a:bodyPr/>
                    <a:lstStyle>
                      <a:lvl1pPr marL="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40315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관리</a:t>
                      </a:r>
                      <a:r>
                        <a:rPr lang="en-US" altLang="ko-KR" sz="1400" b="0" kern="0" spc="0" dirty="0">
                          <a:solidFill>
                            <a:srgbClr val="40315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·</a:t>
                      </a:r>
                      <a:r>
                        <a:rPr lang="ko-KR" altLang="en-US" sz="1400" b="0" kern="0" spc="0" dirty="0">
                          <a:solidFill>
                            <a:srgbClr val="40315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감독책임</a:t>
                      </a:r>
                    </a:p>
                  </a:txBody>
                  <a:tcPr marL="64762" marR="64762" marT="17905" marB="1790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40315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위탁자 책임</a:t>
                      </a:r>
                      <a:r>
                        <a:rPr lang="en-US" altLang="ko-KR" sz="1400" b="0" kern="0" spc="0" dirty="0">
                          <a:solidFill>
                            <a:srgbClr val="40315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0" kern="0" spc="0" dirty="0">
                          <a:solidFill>
                            <a:srgbClr val="40315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사용자 책임</a:t>
                      </a:r>
                      <a:r>
                        <a:rPr lang="en-US" altLang="ko-KR" sz="1400" b="0" kern="0" spc="0" dirty="0" smtClean="0">
                          <a:solidFill>
                            <a:srgbClr val="40315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</a:t>
                      </a:r>
                      <a:r>
                        <a:rPr lang="ko-KR" altLang="en-US" sz="1200" b="1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수탁자를 개인정보처리자의 소속 직원으로 봄</a:t>
                      </a:r>
                      <a:endParaRPr lang="ko-KR" altLang="en-US" sz="1200" b="1" kern="0" spc="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62" marR="64762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40315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제공받는 자 책임</a:t>
                      </a:r>
                    </a:p>
                  </a:txBody>
                  <a:tcPr marL="64762" marR="64762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1318">
                <a:tc>
                  <a:txBody>
                    <a:bodyPr/>
                    <a:lstStyle>
                      <a:lvl1pPr marL="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0" spc="0" dirty="0" smtClean="0">
                          <a:solidFill>
                            <a:srgbClr val="40315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손해배상 책임</a:t>
                      </a:r>
                    </a:p>
                  </a:txBody>
                  <a:tcPr marL="64762" marR="64762" marT="17905" marB="1790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0" spc="0" dirty="0" smtClean="0">
                          <a:solidFill>
                            <a:srgbClr val="40315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위탁자 부담</a:t>
                      </a:r>
                      <a:r>
                        <a:rPr lang="en-US" altLang="ko-KR" sz="1400" b="0" kern="0" spc="0" dirty="0" smtClean="0">
                          <a:solidFill>
                            <a:srgbClr val="40315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0" kern="0" spc="0" dirty="0" smtClean="0">
                          <a:solidFill>
                            <a:srgbClr val="40315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사용자 책임</a:t>
                      </a:r>
                      <a:r>
                        <a:rPr lang="en-US" altLang="ko-KR" sz="1400" b="0" kern="0" spc="0" dirty="0" smtClean="0">
                          <a:solidFill>
                            <a:srgbClr val="40315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1400" b="0" kern="0" spc="0" dirty="0" smtClean="0">
                        <a:solidFill>
                          <a:srgbClr val="403152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64762" marR="64762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0" spc="0" dirty="0" smtClean="0">
                          <a:solidFill>
                            <a:srgbClr val="40315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제공받는 자 부담</a:t>
                      </a:r>
                    </a:p>
                  </a:txBody>
                  <a:tcPr marL="64762" marR="64762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20000">
                <a:tc>
                  <a:txBody>
                    <a:bodyPr/>
                    <a:lstStyle>
                      <a:lvl1pPr marL="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법적 조치사항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62" marR="64762" marT="17905" marB="1790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400" b="0" kern="0" spc="0" dirty="0" smtClean="0">
                          <a:solidFill>
                            <a:srgbClr val="40315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위탁계약서</a:t>
                      </a:r>
                      <a:r>
                        <a:rPr lang="ko-KR" altLang="en-US" sz="1400" b="1" kern="0" spc="0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400" b="1" kern="0" spc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</a:t>
                      </a:r>
                      <a:endParaRPr lang="en-US" altLang="ko-KR" sz="1400" b="1" kern="0" spc="0" dirty="0" smtClean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400" b="1" kern="0" spc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위탁 업무 내용 </a:t>
                      </a: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등을 </a:t>
                      </a:r>
                      <a:r>
                        <a:rPr lang="ko-KR" altLang="en-US" sz="1400" b="0" kern="0" spc="0" dirty="0" smtClean="0">
                          <a:solidFill>
                            <a:srgbClr val="40315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홈페이지 에 공개</a:t>
                      </a:r>
                      <a:endParaRPr lang="en-US" altLang="ko-KR" sz="1400" b="0" kern="0" spc="0" dirty="0" smtClean="0">
                        <a:solidFill>
                          <a:srgbClr val="403152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en-US" altLang="ko-KR" sz="14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4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수탁자에 대한 개인정보 안전처리 여부</a:t>
                      </a:r>
                      <a:r>
                        <a:rPr lang="en-US" altLang="ko-KR" sz="14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/>
                      </a:r>
                      <a:br>
                        <a:rPr lang="en-US" altLang="ko-KR" sz="14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4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4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400" b="0" kern="0" spc="0" dirty="0" smtClean="0">
                          <a:solidFill>
                            <a:srgbClr val="40315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관리</a:t>
                      </a:r>
                      <a:r>
                        <a:rPr lang="ko-KR" altLang="en-US" sz="1400" b="0" kern="0" spc="0" dirty="0" smtClean="0">
                          <a:solidFill>
                            <a:srgbClr val="40315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  <a:sym typeface="Wingdings" panose="05000000000000000000" pitchFamily="2" charset="2"/>
                        </a:rPr>
                        <a:t>감독</a:t>
                      </a:r>
                      <a:r>
                        <a:rPr lang="en-US" altLang="ko-KR" sz="1400" b="1" kern="0" spc="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ko-KR" altLang="en-US" sz="1400" b="0" kern="0" spc="0" dirty="0" smtClean="0">
                          <a:solidFill>
                            <a:srgbClr val="40315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  <a:sym typeface="Wingdings" panose="05000000000000000000" pitchFamily="2" charset="2"/>
                        </a:rPr>
                        <a:t>수탁자 교육</a:t>
                      </a:r>
                      <a:r>
                        <a:rPr lang="en-US" altLang="ko-KR" sz="1400" b="1" kern="0" spc="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ko-KR" altLang="en-US" sz="1400" b="1" kern="0" spc="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지도점검 등</a:t>
                      </a:r>
                      <a:r>
                        <a:rPr lang="en-US" altLang="ko-KR" sz="1400" b="1" kern="0" spc="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)</a:t>
                      </a:r>
                      <a:endParaRPr lang="ko-KR" altLang="en-US" sz="1400" b="1" kern="0" spc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62" marR="64762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Tx/>
                        <a:buNone/>
                      </a:pPr>
                      <a:r>
                        <a:rPr lang="en-US" altLang="ko-KR" sz="1400" b="0" kern="0" spc="0" dirty="0" smtClean="0">
                          <a:solidFill>
                            <a:srgbClr val="40315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  <a:sym typeface="Wingdings" panose="05000000000000000000" pitchFamily="2" charset="2"/>
                        </a:rPr>
                        <a:t>-  </a:t>
                      </a:r>
                      <a:r>
                        <a:rPr lang="ko-KR" altLang="en-US" sz="1400" b="0" kern="0" spc="0" dirty="0" smtClean="0">
                          <a:solidFill>
                            <a:srgbClr val="40315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  <a:sym typeface="Wingdings" panose="05000000000000000000" pitchFamily="2" charset="2"/>
                        </a:rPr>
                        <a:t>정보주체의 동의 획득</a:t>
                      </a:r>
                      <a:endParaRPr lang="en-US" altLang="ko-KR" sz="1400" b="0" kern="0" spc="0" dirty="0" smtClean="0">
                        <a:solidFill>
                          <a:srgbClr val="403152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Tx/>
                        <a:buNone/>
                      </a:pP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- </a:t>
                      </a: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법률에 특별한 규정</a:t>
                      </a: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법령상 의무 준수 등</a:t>
                      </a:r>
                      <a:endParaRPr lang="en-US" altLang="ko-KR" sz="1400" b="1" kern="0" spc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Tx/>
                        <a:buNone/>
                      </a:pP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- </a:t>
                      </a:r>
                      <a:r>
                        <a:rPr lang="ko-KR" altLang="en-US" sz="14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목적외</a:t>
                      </a: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 제</a:t>
                      </a: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3</a:t>
                      </a: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자 제공 시 홈페이지에 공개</a:t>
                      </a:r>
                      <a:endParaRPr lang="en-US" altLang="ko-KR" sz="1400" b="1" kern="0" spc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 panose="05000000000000000000" pitchFamily="2" charset="2"/>
                      </a:endParaRP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Tx/>
                        <a:buNone/>
                      </a:pP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  (</a:t>
                      </a: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대장</a:t>
                      </a:r>
                      <a:r>
                        <a:rPr lang="ko-KR" altLang="en-US" sz="14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 기록 관리</a:t>
                      </a:r>
                      <a:r>
                        <a:rPr lang="en-US" altLang="ko-KR" sz="14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)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62" marR="64762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20000">
                <a:tc>
                  <a:txBody>
                    <a:bodyPr/>
                    <a:lstStyle>
                      <a:lvl1pPr marL="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사례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62" marR="64762" marT="17905" marB="1790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400" b="1" kern="0" spc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졸업앨범</a:t>
                      </a:r>
                      <a:r>
                        <a:rPr lang="en-US" altLang="ko-KR" sz="1400" b="1" kern="0" spc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b="1" kern="0" spc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수학여행</a:t>
                      </a:r>
                      <a:r>
                        <a:rPr lang="en-US" altLang="ko-KR" sz="1400" b="1" kern="0" spc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b="1" kern="0" spc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학생증 제작</a:t>
                      </a:r>
                      <a:r>
                        <a:rPr lang="en-US" altLang="ko-KR" sz="1400" b="1" kern="0" spc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kern="0" spc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카드 기능 미 연계</a:t>
                      </a:r>
                      <a:r>
                        <a:rPr lang="en-US" altLang="ko-KR" sz="1400" b="1" kern="0" spc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400" b="1" kern="0" spc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</a:t>
                      </a:r>
                      <a:endParaRPr lang="ko-KR" altLang="en-US" sz="1400" b="1" kern="0" spc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62" marR="64762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rtl="0" eaLnBrk="1" latinLnBrk="1" hangingPunct="1">
                        <a:defRPr kumimoji="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Tx/>
                        <a:buNone/>
                      </a:pP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</a:t>
                      </a: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군청에 학생 정보 제공</a:t>
                      </a: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수사 자료 제공 등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62" marR="64762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71524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07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364594"/>
            <a:ext cx="9144000" cy="543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80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개인정보의 </a:t>
            </a:r>
            <a:r>
              <a:rPr lang="ko-KR" altLang="en-US" sz="280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파기</a:t>
            </a:r>
            <a:r>
              <a:rPr lang="ko-KR" altLang="en-US" sz="280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ko-KR" altLang="en-US" sz="2800" dirty="0">
              <a:solidFill>
                <a:schemeClr val="accent4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000" y="1124744"/>
            <a:ext cx="8460472" cy="403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l"/>
            </a:pPr>
            <a:r>
              <a:rPr lang="ko-KR" altLang="en-US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보유기간 만료 및 수집</a:t>
            </a:r>
            <a:r>
              <a:rPr lang="en-US" altLang="ko-KR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이용 목적 달성 시 지체 없이</a:t>
            </a:r>
            <a:r>
              <a:rPr lang="en-US" altLang="ko-KR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(5</a:t>
            </a:r>
            <a:r>
              <a:rPr lang="ko-KR" altLang="en-US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 이내</a:t>
            </a:r>
            <a:r>
              <a:rPr lang="en-US" altLang="ko-KR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ko-KR" altLang="en-US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파기</a:t>
            </a:r>
            <a:endParaRPr lang="en-US" altLang="ko-KR" dirty="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l"/>
            </a:pPr>
            <a:r>
              <a:rPr lang="ko-KR" altLang="en-US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파기방법</a:t>
            </a:r>
            <a:endParaRPr lang="en-US" altLang="ko-KR" dirty="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40000"/>
              </a:lnSpc>
            </a:pP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- 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출력물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서면 등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파쇄 및 소각처리</a:t>
            </a:r>
            <a:endParaRPr lang="en-US" altLang="ko-KR" sz="17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40000"/>
              </a:lnSpc>
            </a:pP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- 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전자적 파일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복원이 불가능한 방법으로 영구 삭제</a:t>
            </a:r>
            <a:endParaRPr lang="en-US" altLang="ko-KR" sz="17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40000"/>
              </a:lnSpc>
            </a:pP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700" dirty="0" smtClean="0">
                <a:solidFill>
                  <a:schemeClr val="accent2">
                    <a:lumMod val="75000"/>
                  </a:schemeClr>
                </a:solidFill>
                <a:latin typeface="HY헤드라인M"/>
                <a:ea typeface="HY헤드라인M"/>
              </a:rPr>
              <a:t>※ </a:t>
            </a:r>
            <a:r>
              <a:rPr lang="ko-KR" altLang="en-US" sz="1700" dirty="0" smtClean="0">
                <a:solidFill>
                  <a:schemeClr val="accent2">
                    <a:lumMod val="75000"/>
                  </a:schemeClr>
                </a:solidFill>
                <a:latin typeface="HY헤드라인M"/>
                <a:ea typeface="HY헤드라인M"/>
              </a:rPr>
              <a:t>법령에 따라 보존할 경우 다른 개인정보와 분리하여 저장</a:t>
            </a:r>
            <a:r>
              <a:rPr lang="en-US" altLang="ko-KR" sz="1700" dirty="0" smtClean="0">
                <a:solidFill>
                  <a:schemeClr val="accent2">
                    <a:lumMod val="75000"/>
                  </a:schemeClr>
                </a:solidFill>
                <a:latin typeface="맑은 고딕"/>
                <a:ea typeface="맑은 고딕"/>
              </a:rPr>
              <a:t>·</a:t>
            </a:r>
            <a:r>
              <a:rPr lang="ko-KR" altLang="en-US" sz="1700" dirty="0" smtClean="0">
                <a:solidFill>
                  <a:schemeClr val="accent2">
                    <a:lumMod val="75000"/>
                  </a:schemeClr>
                </a:solidFill>
                <a:latin typeface="HY헤드라인M"/>
                <a:ea typeface="HY헤드라인M"/>
              </a:rPr>
              <a:t>관리</a:t>
            </a:r>
            <a:endParaRPr lang="en-US" altLang="ko-KR" sz="1700" dirty="0" smtClean="0">
              <a:solidFill>
                <a:schemeClr val="accent2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l"/>
            </a:pPr>
            <a:r>
              <a:rPr lang="ko-KR" altLang="en-US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파기절차</a:t>
            </a:r>
            <a:endParaRPr lang="en-US" altLang="ko-KR" dirty="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40000"/>
              </a:lnSpc>
            </a:pPr>
            <a:endParaRPr lang="en-US" altLang="ko-KR" sz="17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40000"/>
              </a:lnSpc>
            </a:pPr>
            <a:endParaRPr lang="en-US" altLang="ko-KR" sz="17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40000"/>
              </a:lnSpc>
            </a:pPr>
            <a:endParaRPr lang="en-US" altLang="ko-KR" sz="17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40000"/>
              </a:lnSpc>
            </a:pPr>
            <a:endParaRPr lang="en-US" altLang="ko-KR" sz="1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40000"/>
              </a:lnSpc>
            </a:pP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700" dirty="0">
                <a:latin typeface="HY헤드라인M"/>
                <a:ea typeface="HY헤드라인M"/>
              </a:rPr>
              <a:t>※ 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관련서식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개인정보파일 파기 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관리대장</a:t>
            </a:r>
            <a:endParaRPr lang="en-US" altLang="ko-KR" sz="17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539552" y="3429000"/>
            <a:ext cx="2400411" cy="546096"/>
          </a:xfrm>
          <a:prstGeom prst="roundRect">
            <a:avLst/>
          </a:prstGeom>
          <a:solidFill>
            <a:schemeClr val="bg1"/>
          </a:solidFill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개인정보파일 파기 요청</a:t>
            </a:r>
            <a:endParaRPr lang="en-US" altLang="ko-KR" sz="14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개인정보취급자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3011971" y="3573017"/>
            <a:ext cx="349810" cy="259104"/>
          </a:xfrm>
          <a:prstGeom prst="rightArrow">
            <a:avLst>
              <a:gd name="adj1" fmla="val 57547"/>
              <a:gd name="adj2" fmla="val 659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9" name="모서리가 둥근 직사각형 8"/>
          <p:cNvSpPr/>
          <p:nvPr/>
        </p:nvSpPr>
        <p:spPr>
          <a:xfrm>
            <a:off x="3444019" y="3429000"/>
            <a:ext cx="2280433" cy="546096"/>
          </a:xfrm>
          <a:prstGeom prst="roundRect">
            <a:avLst/>
          </a:prstGeom>
          <a:solidFill>
            <a:schemeClr val="bg1"/>
          </a:solidFill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파기 검토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·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승인</a:t>
            </a:r>
            <a:endParaRPr lang="en-US" altLang="ko-KR" sz="14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 보호책임자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6252331" y="3429000"/>
            <a:ext cx="2664296" cy="546096"/>
          </a:xfrm>
          <a:prstGeom prst="roundRect">
            <a:avLst/>
          </a:prstGeom>
          <a:solidFill>
            <a:schemeClr val="bg1"/>
          </a:solidFill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개인정보파일 파기 및 보고</a:t>
            </a:r>
            <a:endParaRPr lang="en-US" altLang="ko-KR" sz="14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개인정보취급자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오른쪽 화살표 10"/>
          <p:cNvSpPr/>
          <p:nvPr/>
        </p:nvSpPr>
        <p:spPr>
          <a:xfrm>
            <a:off x="5820283" y="3573017"/>
            <a:ext cx="349810" cy="259104"/>
          </a:xfrm>
          <a:prstGeom prst="rightArrow">
            <a:avLst>
              <a:gd name="adj1" fmla="val 57547"/>
              <a:gd name="adj2" fmla="val 659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2" name="오른쪽 화살표 11"/>
          <p:cNvSpPr/>
          <p:nvPr/>
        </p:nvSpPr>
        <p:spPr>
          <a:xfrm>
            <a:off x="539552" y="4237637"/>
            <a:ext cx="349810" cy="259104"/>
          </a:xfrm>
          <a:prstGeom prst="rightArrow">
            <a:avLst>
              <a:gd name="adj1" fmla="val 57547"/>
              <a:gd name="adj2" fmla="val 659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971601" y="4077072"/>
            <a:ext cx="4536503" cy="546096"/>
          </a:xfrm>
          <a:prstGeom prst="roundRect">
            <a:avLst/>
          </a:prstGeom>
          <a:solidFill>
            <a:schemeClr val="bg1"/>
          </a:solidFill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개인정보파일 공개내용 삭제 및 파기사실 공개</a:t>
            </a:r>
            <a:endParaRPr lang="en-US" altLang="ko-KR" sz="14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개인정보취급자 및 홈페이지담당자 협조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6012160" y="4077072"/>
            <a:ext cx="1824347" cy="546096"/>
          </a:xfrm>
          <a:prstGeom prst="roundRect">
            <a:avLst/>
          </a:prstGeom>
          <a:solidFill>
            <a:schemeClr val="bg1"/>
          </a:solidFill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파기대장에 기록</a:t>
            </a:r>
            <a:endParaRPr lang="en-US" altLang="ko-KR" sz="14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담당자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오른쪽 화살표 16"/>
          <p:cNvSpPr/>
          <p:nvPr/>
        </p:nvSpPr>
        <p:spPr>
          <a:xfrm>
            <a:off x="5580112" y="4242773"/>
            <a:ext cx="349810" cy="259104"/>
          </a:xfrm>
          <a:prstGeom prst="rightArrow">
            <a:avLst>
              <a:gd name="adj1" fmla="val 57547"/>
              <a:gd name="adj2" fmla="val 659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07" y="5085184"/>
            <a:ext cx="7629525" cy="130659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9064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개인정보 보호법의 이해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6" name="_x241471496" descr="EMB000022f0104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" b="343"/>
          <a:stretch>
            <a:fillRect/>
          </a:stretch>
        </p:blipFill>
        <p:spPr bwMode="auto">
          <a:xfrm>
            <a:off x="6629400" y="6165304"/>
            <a:ext cx="2362200" cy="61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364594"/>
            <a:ext cx="9144000" cy="5441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개인정보의 처리 단계</a:t>
            </a:r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예시</a:t>
            </a:r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현장학습</a:t>
            </a:r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수련활동</a:t>
            </a:r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2800" dirty="0">
              <a:solidFill>
                <a:schemeClr val="accent4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40768"/>
            <a:ext cx="8280920" cy="506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14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364594"/>
            <a:ext cx="9144000" cy="5441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개인정보의 처리 단계</a:t>
            </a:r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예시</a:t>
            </a:r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현장학습</a:t>
            </a:r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수련활동</a:t>
            </a:r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2800" dirty="0">
              <a:solidFill>
                <a:schemeClr val="accent4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1340768"/>
            <a:ext cx="9124950" cy="543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18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364594"/>
            <a:ext cx="9144000" cy="5441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개인정보의 처리 단계</a:t>
            </a:r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예시</a:t>
            </a:r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현장학습</a:t>
            </a:r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수련활동</a:t>
            </a:r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2800" dirty="0">
              <a:solidFill>
                <a:schemeClr val="accent4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196752"/>
            <a:ext cx="906780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20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364594"/>
            <a:ext cx="9144000" cy="5441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개인정보의 처리 단계</a:t>
            </a:r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예시</a:t>
            </a:r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현장학습</a:t>
            </a:r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수련활동</a:t>
            </a:r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2800" dirty="0">
              <a:solidFill>
                <a:schemeClr val="accent4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8598829" cy="568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83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364594"/>
            <a:ext cx="9144000" cy="543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영상정보처리기기</a:t>
            </a:r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[CCTV]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설치</a:t>
            </a:r>
            <a:endParaRPr lang="ko-KR" altLang="en-US" sz="2800" dirty="0">
              <a:solidFill>
                <a:schemeClr val="accent4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6512" y="1211426"/>
            <a:ext cx="94338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ko-KR" altLang="en-US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공개된 장소의 설치 가능 </a:t>
            </a:r>
            <a:r>
              <a:rPr lang="ko-KR" altLang="en-US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범위</a:t>
            </a:r>
            <a:endParaRPr lang="en-US" altLang="ko-KR" dirty="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ko-KR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- 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법령에서 구체적으로 허용하는 경우</a:t>
            </a:r>
            <a:endParaRPr lang="en-US" altLang="ko-KR" sz="17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- 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범죄의 예방 및 수사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시설안전 및 화재예방</a:t>
            </a:r>
            <a:endParaRPr lang="en-US" altLang="ko-KR" sz="17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- 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교통단속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교통정보 수집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·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분석 및 제공을 위해 필요한 경우</a:t>
            </a:r>
            <a:endParaRPr lang="en-US" altLang="ko-KR" sz="17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7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* </a:t>
            </a:r>
            <a:r>
              <a:rPr lang="ko-KR" altLang="en-US" sz="17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공개된 장소</a:t>
            </a:r>
            <a:r>
              <a:rPr lang="en-US" altLang="ko-KR" sz="17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7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민원실 등 주민의 출입 제한이 없는 공공기관 내부</a:t>
            </a:r>
            <a:endParaRPr lang="en-US" altLang="ko-KR" sz="1700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36512" y="3591307"/>
            <a:ext cx="943384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ko-KR" altLang="en-US" dirty="0" err="1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비공개된</a:t>
            </a:r>
            <a:r>
              <a:rPr lang="ko-KR" altLang="en-US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장소의 설치 가능 범위</a:t>
            </a:r>
            <a:endParaRPr lang="en-US" altLang="ko-KR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정보주체의 동의 획득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법률에 특별한 규정이 있는 경우</a:t>
            </a:r>
            <a:endParaRPr lang="en-US" altLang="ko-KR" sz="17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7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* </a:t>
            </a:r>
            <a:r>
              <a:rPr lang="ko-KR" altLang="en-US" sz="1700" dirty="0" err="1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비공개된</a:t>
            </a:r>
            <a:r>
              <a:rPr lang="ko-KR" altLang="en-US" sz="17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장소</a:t>
            </a:r>
            <a:r>
              <a:rPr lang="en-US" altLang="ko-KR" sz="17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7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학생 교사 등 학교관계자만 출입이 가능한 학교시설 등</a:t>
            </a:r>
            <a:endParaRPr lang="en-US" altLang="ko-KR" sz="1700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251520" y="5301208"/>
            <a:ext cx="8208912" cy="864096"/>
          </a:xfrm>
          <a:prstGeom prst="roundRect">
            <a:avLst>
              <a:gd name="adj" fmla="val 3672"/>
            </a:avLst>
          </a:prstGeom>
          <a:solidFill>
            <a:srgbClr val="CFDDE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ko-KR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ko-KR" altLang="en-US" sz="1600" dirty="0">
                <a:solidFill>
                  <a:schemeClr val="dk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초</a:t>
            </a:r>
            <a:r>
              <a:rPr lang="en-US" altLang="ko-KR" sz="1600" dirty="0">
                <a:solidFill>
                  <a:schemeClr val="dk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·</a:t>
            </a:r>
            <a:r>
              <a:rPr lang="ko-KR" altLang="en-US" sz="1600" dirty="0">
                <a:solidFill>
                  <a:schemeClr val="dk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중등교육법 제</a:t>
            </a:r>
            <a:r>
              <a:rPr lang="en-US" altLang="ko-KR" sz="1600" dirty="0">
                <a:solidFill>
                  <a:schemeClr val="dk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30</a:t>
            </a:r>
            <a:r>
              <a:rPr lang="ko-KR" altLang="en-US" sz="1600" dirty="0">
                <a:solidFill>
                  <a:schemeClr val="dk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조의</a:t>
            </a:r>
            <a:r>
              <a:rPr lang="en-US" altLang="ko-KR" sz="1600" dirty="0">
                <a:solidFill>
                  <a:schemeClr val="dk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8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dirty="0">
                <a:solidFill>
                  <a:schemeClr val="dk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  <a:r>
              <a:rPr lang="ko-KR" altLang="en-US" sz="1600" dirty="0">
                <a:solidFill>
                  <a:schemeClr val="dk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학교의 장은 학생의 안전을 위하여 영상정보처리기기 설치에 관한 사항을 시행해야 함</a:t>
            </a:r>
          </a:p>
        </p:txBody>
      </p:sp>
      <p:sp>
        <p:nvSpPr>
          <p:cNvPr id="24" name="모서리가 둥근 직사각형 23"/>
          <p:cNvSpPr/>
          <p:nvPr/>
        </p:nvSpPr>
        <p:spPr>
          <a:xfrm>
            <a:off x="1547664" y="5121188"/>
            <a:ext cx="5328592" cy="360040"/>
          </a:xfrm>
          <a:prstGeom prst="roundRect">
            <a:avLst>
              <a:gd name="adj" fmla="val 22274"/>
            </a:avLst>
          </a:prstGeom>
          <a:solidFill>
            <a:srgbClr val="4F81BD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‘</a:t>
            </a:r>
            <a:r>
              <a:rPr kumimoji="0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법률에 특별한 규정이 있는 경우</a:t>
            </a:r>
            <a:r>
              <a:rPr kumimoji="0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’</a:t>
            </a:r>
            <a:r>
              <a:rPr kumimoji="0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의  예</a:t>
            </a:r>
            <a:endParaRPr kumimoji="0" lang="ko-KR" alt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7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364594"/>
            <a:ext cx="9144000" cy="543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영상정보처리기기</a:t>
            </a:r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[CCTV]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운영</a:t>
            </a:r>
            <a:endParaRPr lang="ko-KR" altLang="en-US" sz="2800" dirty="0">
              <a:solidFill>
                <a:schemeClr val="accent4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6512" y="1124744"/>
            <a:ext cx="9433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CCTV </a:t>
            </a:r>
            <a:r>
              <a:rPr lang="ko-KR" altLang="en-US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임의조작</a:t>
            </a:r>
            <a:r>
              <a:rPr lang="en-US" altLang="ko-KR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녹음 금지</a:t>
            </a:r>
            <a:endParaRPr lang="en-US" altLang="ko-KR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6512" y="3068960"/>
            <a:ext cx="94338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ko-KR" altLang="en-US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영상정보의 안전성 확보</a:t>
            </a:r>
            <a:r>
              <a:rPr lang="en-US" altLang="ko-KR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유출 및 변조 예방</a:t>
            </a:r>
            <a:r>
              <a:rPr lang="en-US" altLang="ko-KR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영상정보처리기기는 </a:t>
            </a:r>
            <a:r>
              <a:rPr lang="ko-KR" altLang="en-US" sz="17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잠금장치가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있는 곳에 보관</a:t>
            </a:r>
            <a:endParaRPr lang="en-US" altLang="ko-KR" sz="17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6512" y="1556792"/>
            <a:ext cx="9433843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ko-KR" altLang="en-US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안내판 설치 의무화</a:t>
            </a:r>
            <a:endParaRPr lang="en-US" altLang="ko-KR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설치목적 및 장소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촬영범위 및 시간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관리책임자 및 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연락처</a:t>
            </a:r>
            <a:endParaRPr lang="en-US" altLang="ko-KR" sz="17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- (</a:t>
            </a:r>
            <a:r>
              <a:rPr lang="ko-KR" altLang="en-US" sz="17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위탁한 경우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수탁관리자 성명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또는 직책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ko-KR" altLang="en-US" sz="17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ㆍ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7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업체명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및 연락처</a:t>
            </a:r>
            <a:endParaRPr lang="en-US" altLang="ko-KR" sz="17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b="1" dirty="0" smtClean="0">
                <a:solidFill>
                  <a:srgbClr val="660033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en-US" altLang="ko-KR" sz="17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* </a:t>
            </a:r>
            <a:r>
              <a:rPr lang="ko-KR" altLang="en-US" sz="17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촬영범위 내에서 정보주체가 알아보기 쉬운 장소에 설치</a:t>
            </a:r>
            <a:endParaRPr lang="en-US" altLang="ko-KR" sz="1700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5217874"/>
            <a:ext cx="9361039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ko-KR" altLang="en-US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영상정보의 보관기간</a:t>
            </a:r>
            <a:endParaRPr lang="en-US" altLang="ko-KR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- 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목적달성을 위해 필요한 최소한의 기간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표준지침 상 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30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 이내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- 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파기 시 파기하는 영상정보파일명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7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파기일시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파기담당자 기록</a:t>
            </a:r>
            <a:endParaRPr lang="en-US" altLang="ko-KR" sz="17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en-US" altLang="ko-KR" sz="17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* </a:t>
            </a:r>
            <a:r>
              <a:rPr lang="ko-KR" altLang="en-US" sz="17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보관기관 </a:t>
            </a:r>
            <a:r>
              <a:rPr lang="ko-KR" altLang="en-US" sz="1700" dirty="0" err="1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경과시</a:t>
            </a:r>
            <a:r>
              <a:rPr lang="ko-KR" altLang="en-US" sz="17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자동삭제 권장</a:t>
            </a:r>
            <a:r>
              <a:rPr lang="en-US" altLang="ko-KR" sz="17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7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itchFamily="2" charset="2"/>
              </a:rPr>
              <a:t></a:t>
            </a:r>
            <a:r>
              <a:rPr lang="en-US" altLang="ko-KR" sz="17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7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주기적으로 파기여부 점검 후 기록</a:t>
            </a:r>
            <a:endParaRPr lang="en-US" altLang="ko-KR" sz="1700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6" name="그림 20" descr="20130522_1618371[1]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6762" y="3133124"/>
            <a:ext cx="169942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6784" y="1638374"/>
            <a:ext cx="1799406" cy="121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-36512" y="3933056"/>
            <a:ext cx="943384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ko-KR" altLang="en-US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영상정보처리기 운영관리 방침 수립</a:t>
            </a:r>
            <a:endParaRPr lang="en-US" altLang="ko-KR" dirty="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- 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인터넷 홈페이지에 게재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법 제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25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조제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7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항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2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※ </a:t>
            </a:r>
            <a:r>
              <a:rPr lang="ko-KR" altLang="en-US" sz="1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영상정보처리기기 운영</a:t>
            </a:r>
            <a:r>
              <a:rPr lang="en-US" altLang="ko-KR" sz="1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․</a:t>
            </a:r>
            <a:r>
              <a:rPr lang="ko-KR" altLang="en-US" sz="1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관리 방침 수립 대신에 영상정보처리기기 설치</a:t>
            </a:r>
            <a:r>
              <a:rPr lang="en-US" altLang="ko-KR" sz="1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․</a:t>
            </a:r>
            <a:r>
              <a:rPr lang="ko-KR" altLang="en-US" sz="1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운영에 관한 </a:t>
            </a:r>
            <a:r>
              <a:rPr lang="ko-KR" altLang="en-US" sz="12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사항을</a:t>
            </a:r>
            <a:endParaRPr lang="en-US" altLang="ko-KR" sz="1200" dirty="0" smtClean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2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r>
              <a:rPr lang="ko-KR" altLang="en-US" sz="12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개인정보 </a:t>
            </a:r>
            <a:r>
              <a:rPr lang="ko-KR" altLang="en-US" sz="1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처리방침에 포함하여 공개하는 것도 가능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ko-KR" sz="17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128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364594"/>
            <a:ext cx="9144000" cy="543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개인영상정보의 열람</a:t>
            </a:r>
            <a:endParaRPr lang="ko-KR" altLang="en-US" sz="2800" dirty="0">
              <a:solidFill>
                <a:schemeClr val="accent4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51" y="1196752"/>
            <a:ext cx="8785097" cy="546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9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364594"/>
            <a:ext cx="9144000" cy="543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개인정보의 안전성 확보 조치</a:t>
            </a:r>
            <a:endParaRPr lang="ko-KR" altLang="en-US" sz="2800" dirty="0">
              <a:solidFill>
                <a:schemeClr val="accent4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8352928" cy="3456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96" y="4653136"/>
            <a:ext cx="8676496" cy="2152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ko-KR" altLang="en-US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개인정보 저장 시 안전성 확보 조치</a:t>
            </a:r>
            <a:endParaRPr lang="en-US" altLang="ko-KR" dirty="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- 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개인정보시스템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NEIS, 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홈페이지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7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그린마일리지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기타 개인정보저장시스템</a:t>
            </a:r>
            <a:endParaRPr lang="en-US" altLang="ko-KR" sz="17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- 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개인정보 암호화 저장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불필요 시 즉시 파기 </a:t>
            </a:r>
            <a:endParaRPr lang="en-US" altLang="ko-KR" sz="17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7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7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※ </a:t>
            </a:r>
            <a:r>
              <a:rPr lang="ko-KR" altLang="en-US" sz="17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암호화 의무 대상</a:t>
            </a:r>
            <a:r>
              <a:rPr lang="en-US" altLang="ko-KR" sz="17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7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고유식별정보</a:t>
            </a:r>
            <a:r>
              <a:rPr lang="en-US" altLang="ko-KR" sz="17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7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비밀번호</a:t>
            </a:r>
            <a:r>
              <a:rPr lang="en-US" altLang="ko-KR" sz="17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700" dirty="0" err="1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바이오정보</a:t>
            </a:r>
            <a:endParaRPr lang="en-US" altLang="ko-KR" sz="1700" dirty="0" smtClean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- 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 권한 부여 시 업무수행에 필요한 최소범위로 차등 부여 및 불필요 시 회수</a:t>
            </a:r>
            <a:endParaRPr lang="en-US" altLang="ko-KR" sz="17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- 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개인정보 저장 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PC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의 보안관리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주기적 백신 점검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비밀번호 변경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윈도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우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업데이트 등</a:t>
            </a:r>
            <a:endParaRPr lang="en-US" altLang="ko-KR" sz="17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482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364594"/>
            <a:ext cx="9144000" cy="543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개인정보파일 등록</a:t>
            </a:r>
            <a:endParaRPr lang="ko-KR" altLang="en-US" sz="2800" dirty="0">
              <a:solidFill>
                <a:schemeClr val="accent4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250099" y="1052736"/>
            <a:ext cx="8531107" cy="98611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lnSpc>
                <a:spcPct val="150000"/>
              </a:lnSpc>
            </a:pPr>
            <a:endParaRPr lang="en-US" altLang="ko-KR" sz="1600" dirty="0" smtClean="0">
              <a:solidFill>
                <a:schemeClr val="tx1"/>
              </a:solidFill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>
              <a:lnSpc>
                <a:spcPct val="150000"/>
              </a:lnSpc>
            </a:pPr>
            <a:endParaRPr lang="ko-KR" altLang="en-US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sz="1600" dirty="0">
              <a:solidFill>
                <a:schemeClr val="tx1"/>
              </a:solidFill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8748" y="1124227"/>
            <a:ext cx="8317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latinLnBrk="0">
              <a:spcBef>
                <a:spcPct val="30000"/>
              </a:spcBef>
              <a:buClr>
                <a:srgbClr val="0000FF"/>
              </a:buClr>
              <a:buSzPct val="80000"/>
            </a:pP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법 제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32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조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시행령 제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33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조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~34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조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교육부 지침 제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54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조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~64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조</a:t>
            </a:r>
            <a:endParaRPr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  <a:cs typeface="맑은 고딕"/>
              </a:rPr>
              <a:t>   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  <a:cs typeface="맑은 고딕"/>
              </a:rPr>
              <a:t>-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  <a:cs typeface="맑은 고딕"/>
              </a:rPr>
              <a:t>개인정보파일 운용 시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  <a:cs typeface="맑은 고딕"/>
              </a:rPr>
              <a:t>, 60</a:t>
            </a:r>
            <a:r>
              <a:rPr lang="ko-KR" altLang="en-US" sz="1400" dirty="0" err="1" smtClean="0">
                <a:latin typeface="HY헤드라인M" pitchFamily="18" charset="-127"/>
                <a:ea typeface="HY헤드라인M" pitchFamily="18" charset="-127"/>
                <a:cs typeface="맑은 고딕"/>
              </a:rPr>
              <a:t>일이내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  <a:cs typeface="맑은 고딕"/>
              </a:rPr>
              <a:t> </a:t>
            </a:r>
            <a:r>
              <a:rPr lang="ko-KR" altLang="en-US" sz="1400" dirty="0" err="1" smtClean="0">
                <a:latin typeface="HY헤드라인M" pitchFamily="18" charset="-127"/>
                <a:ea typeface="HY헤드라인M" pitchFamily="18" charset="-127"/>
                <a:cs typeface="맑은 고딕"/>
              </a:rPr>
              <a:t>행자부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  <a:cs typeface="맑은 고딕"/>
              </a:rPr>
              <a:t> 장관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  <a:cs typeface="맑은 고딕"/>
              </a:rPr>
              <a:t>(intra.privacy.go.kr)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  <a:cs typeface="맑은 고딕"/>
              </a:rPr>
              <a:t>에게 등록</a:t>
            </a:r>
            <a:endParaRPr lang="en-US" altLang="ko-KR" sz="1400" dirty="0" smtClean="0">
              <a:latin typeface="HY헤드라인M" pitchFamily="18" charset="-127"/>
              <a:ea typeface="HY헤드라인M" pitchFamily="18" charset="-127"/>
              <a:cs typeface="맑은 고딕"/>
            </a:endParaRPr>
          </a:p>
          <a:p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  <a:cs typeface="맑은 고딕"/>
              </a:rPr>
              <a:t>   -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  <a:cs typeface="맑은 고딕"/>
              </a:rPr>
              <a:t>개인정보 파일의 보유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  <a:cs typeface="맑은 고딕"/>
              </a:rPr>
              <a:t>·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  <a:cs typeface="맑은 고딕"/>
              </a:rPr>
              <a:t>파기 현황을 개인정보처리방침에 공개 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  <a:cs typeface="맑은 고딕"/>
              </a:rPr>
              <a:t>(</a:t>
            </a:r>
            <a:r>
              <a:rPr lang="ko-KR" altLang="en-US" sz="1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맑은 고딕"/>
              </a:rPr>
              <a:t>홈페이지</a:t>
            </a:r>
            <a:r>
              <a:rPr lang="en-US" altLang="ko-KR" sz="1400" dirty="0">
                <a:latin typeface="HY헤드라인M" pitchFamily="18" charset="-127"/>
                <a:ea typeface="HY헤드라인M" pitchFamily="18" charset="-127"/>
                <a:cs typeface="맑은 고딕"/>
              </a:rPr>
              <a:t>]</a:t>
            </a:r>
            <a:endParaRPr lang="en-US" altLang="ko-KR" sz="1400" dirty="0" smtClean="0">
              <a:latin typeface="HY헤드라인M" pitchFamily="18" charset="-127"/>
              <a:ea typeface="HY헤드라인M" pitchFamily="18" charset="-127"/>
              <a:cs typeface="맑은 고딕"/>
            </a:endParaRPr>
          </a:p>
          <a:p>
            <a:r>
              <a:rPr lang="en-US" altLang="ko-KR" sz="1400" dirty="0">
                <a:latin typeface="HY헤드라인M" pitchFamily="18" charset="-127"/>
                <a:ea typeface="HY헤드라인M" pitchFamily="18" charset="-127"/>
                <a:cs typeface="맑은 고딕"/>
              </a:rPr>
              <a:t> 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  <a:cs typeface="맑은 고딕"/>
              </a:rPr>
              <a:t>  </a:t>
            </a:r>
            <a:endParaRPr lang="en-US" altLang="ko-KR" sz="1400" dirty="0">
              <a:latin typeface="HY헤드라인M" pitchFamily="18" charset="-127"/>
              <a:ea typeface="HY헤드라인M" pitchFamily="18" charset="-127"/>
              <a:cs typeface="맑은 고딕"/>
            </a:endParaRPr>
          </a:p>
        </p:txBody>
      </p:sp>
      <p:sp>
        <p:nvSpPr>
          <p:cNvPr id="29" name="직사각형 28"/>
          <p:cNvSpPr/>
          <p:nvPr/>
        </p:nvSpPr>
        <p:spPr bwMode="auto">
          <a:xfrm>
            <a:off x="279315" y="2481744"/>
            <a:ext cx="8531107" cy="324070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lnSpc>
                <a:spcPct val="150000"/>
              </a:lnSpc>
            </a:pPr>
            <a:endParaRPr lang="en-US" altLang="ko-KR" sz="1600" dirty="0" smtClean="0">
              <a:solidFill>
                <a:schemeClr val="tx1"/>
              </a:solidFill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342900" indent="-342900" algn="just" eaLnBrk="0" latinLnBrk="0" hangingPunct="0">
              <a:lnSpc>
                <a:spcPts val="3000"/>
              </a:lnSpc>
              <a:spcBef>
                <a:spcPts val="300"/>
              </a:spcBef>
              <a:buClr>
                <a:srgbClr val="006600"/>
              </a:buClr>
              <a:buSzPct val="80000"/>
            </a:pPr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en-US" altLang="ko-KR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국가안전</a:t>
            </a:r>
            <a:r>
              <a:rPr lang="en-US" altLang="ko-KR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외교상 비밀</a:t>
            </a:r>
            <a:r>
              <a:rPr lang="en-US" altLang="ko-KR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 밖의 국가의 중대한 이익에 관한 사항</a:t>
            </a:r>
            <a:endParaRPr lang="en-US" altLang="ko-KR" sz="16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just" eaLnBrk="0" latinLnBrk="0" hangingPunct="0">
              <a:lnSpc>
                <a:spcPts val="3000"/>
              </a:lnSpc>
              <a:spcBef>
                <a:spcPts val="300"/>
              </a:spcBef>
              <a:buClr>
                <a:srgbClr val="006600"/>
              </a:buClr>
              <a:buSzPct val="80000"/>
            </a:pPr>
            <a:r>
              <a:rPr lang="en-US" altLang="ko-KR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2. </a:t>
            </a:r>
            <a:r>
              <a:rPr lang="ko-KR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범죄의 수사</a:t>
            </a:r>
            <a:r>
              <a:rPr lang="en-US" altLang="ko-KR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공소의 제기 </a:t>
            </a:r>
            <a:r>
              <a:rPr lang="ko-KR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및 유지</a:t>
            </a:r>
            <a:r>
              <a:rPr lang="en-US" altLang="ko-KR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형 및 감호의 집행</a:t>
            </a:r>
            <a:r>
              <a:rPr lang="en-US" altLang="ko-KR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교정</a:t>
            </a:r>
            <a:r>
              <a:rPr lang="en-US" altLang="ko-KR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·</a:t>
            </a:r>
            <a:r>
              <a:rPr lang="ko-KR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보호처분 등에 관한 사항</a:t>
            </a:r>
            <a:endParaRPr lang="en-US" altLang="ko-KR" sz="16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just" eaLnBrk="0" latinLnBrk="0" hangingPunct="0">
              <a:lnSpc>
                <a:spcPts val="3000"/>
              </a:lnSpc>
              <a:spcBef>
                <a:spcPts val="300"/>
              </a:spcBef>
              <a:buClr>
                <a:srgbClr val="006600"/>
              </a:buClr>
              <a:buSzPct val="80000"/>
            </a:pPr>
            <a:r>
              <a:rPr lang="en-US" altLang="ko-KR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3. </a:t>
            </a:r>
            <a:r>
              <a:rPr lang="ko-KR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「조세범처벌법」 및</a:t>
            </a:r>
            <a:r>
              <a:rPr lang="en-US" altLang="ko-KR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「관세법」 에 따른 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범칙 행위 </a:t>
            </a:r>
            <a:r>
              <a:rPr lang="ko-KR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조사관련 개인정보파일</a:t>
            </a:r>
            <a:endParaRPr lang="en-US" altLang="ko-KR" sz="16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just" eaLnBrk="0" latinLnBrk="0" hangingPunct="0">
              <a:lnSpc>
                <a:spcPts val="3000"/>
              </a:lnSpc>
              <a:spcBef>
                <a:spcPts val="300"/>
              </a:spcBef>
              <a:buClr>
                <a:srgbClr val="006600"/>
              </a:buClr>
              <a:buSzPct val="80000"/>
            </a:pPr>
            <a:r>
              <a:rPr lang="en-US" altLang="ko-KR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4. </a:t>
            </a:r>
            <a:r>
              <a:rPr lang="ko-KR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공공기관의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내부적</a:t>
            </a:r>
            <a:r>
              <a:rPr lang="ko-KR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업무</a:t>
            </a:r>
            <a:r>
              <a:rPr lang="ko-KR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처리만을 위하여 사용되는 개인정보파일</a:t>
            </a:r>
            <a:endParaRPr lang="en-US" altLang="ko-KR" sz="16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just" eaLnBrk="0" latinLnBrk="0" hangingPunct="0">
              <a:lnSpc>
                <a:spcPts val="3000"/>
              </a:lnSpc>
              <a:spcBef>
                <a:spcPts val="300"/>
              </a:spcBef>
              <a:buClr>
                <a:srgbClr val="006600"/>
              </a:buClr>
              <a:buSzPct val="80000"/>
            </a:pPr>
            <a:r>
              <a:rPr lang="en-US" altLang="ko-KR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5. CCTV </a:t>
            </a:r>
            <a:r>
              <a:rPr lang="ko-KR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 영상정보처리기기를 통하여 처리되는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개인영상정보파일</a:t>
            </a:r>
            <a:endParaRPr lang="en-US" altLang="ko-KR" sz="16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just" eaLnBrk="0" latinLnBrk="0" hangingPunct="0">
              <a:lnSpc>
                <a:spcPts val="3000"/>
              </a:lnSpc>
              <a:spcBef>
                <a:spcPts val="300"/>
              </a:spcBef>
              <a:buClr>
                <a:srgbClr val="006600"/>
              </a:buClr>
              <a:buSzPct val="80000"/>
            </a:pPr>
            <a:r>
              <a:rPr lang="en-US" altLang="ko-KR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6. </a:t>
            </a:r>
            <a:r>
              <a:rPr lang="ko-KR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자료</a:t>
            </a:r>
            <a:r>
              <a:rPr lang="en-US" altLang="ko-KR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물품 또는 금전의 송부</a:t>
            </a:r>
            <a:r>
              <a:rPr lang="en-US" altLang="ko-KR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회성 행사</a:t>
            </a:r>
            <a:r>
              <a:rPr lang="ko-KR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수행의 목적을 위해 수집된 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개인정보파일</a:t>
            </a:r>
            <a:endParaRPr lang="en-US" altLang="ko-KR" sz="16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297596" y="2348880"/>
            <a:ext cx="2880000" cy="493253"/>
            <a:chOff x="3393276" y="2051861"/>
            <a:chExt cx="1620000" cy="342699"/>
          </a:xfrm>
        </p:grpSpPr>
        <p:grpSp>
          <p:nvGrpSpPr>
            <p:cNvPr id="31" name="그룹 81"/>
            <p:cNvGrpSpPr/>
            <p:nvPr/>
          </p:nvGrpSpPr>
          <p:grpSpPr>
            <a:xfrm>
              <a:off x="3393276" y="2051861"/>
              <a:ext cx="1620000" cy="342699"/>
              <a:chOff x="471482" y="1390934"/>
              <a:chExt cx="4043874" cy="466703"/>
            </a:xfrm>
          </p:grpSpPr>
          <p:sp>
            <p:nvSpPr>
              <p:cNvPr id="33" name="모서리가 둥근 직사각형 32"/>
              <p:cNvSpPr/>
              <p:nvPr/>
            </p:nvSpPr>
            <p:spPr>
              <a:xfrm>
                <a:off x="511199" y="1390934"/>
                <a:ext cx="3957965" cy="466703"/>
              </a:xfrm>
              <a:prstGeom prst="roundRect">
                <a:avLst>
                  <a:gd name="adj" fmla="val 0"/>
                </a:avLst>
              </a:prstGeom>
              <a:solidFill>
                <a:srgbClr val="28846E"/>
              </a:solidFill>
              <a:ln w="6350">
                <a:solidFill>
                  <a:schemeClr val="bg1"/>
                </a:solidFill>
              </a:ln>
              <a:effectLst>
                <a:outerShdw blurRad="25400" dist="25400" dir="5400000" algn="t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prstClr val="white"/>
                  </a:solidFill>
                </a:endParaRPr>
              </a:p>
            </p:txBody>
          </p:sp>
          <p:pic>
            <p:nvPicPr>
              <p:cNvPr id="34" name="Picture 2" descr="C:\Users\Administrator\Desktop\미래부가치평가\그림3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44097" y="1431892"/>
                <a:ext cx="3875134" cy="40049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>
                <a:outerShdw blurRad="25400" dist="25400" dir="5400000" algn="t" rotWithShape="0">
                  <a:prstClr val="black">
                    <a:alpha val="17000"/>
                  </a:prstClr>
                </a:outerShdw>
              </a:effectLst>
              <a:extLst/>
            </p:spPr>
          </p:pic>
          <p:sp>
            <p:nvSpPr>
              <p:cNvPr id="35" name="직사각형 34"/>
              <p:cNvSpPr/>
              <p:nvPr/>
            </p:nvSpPr>
            <p:spPr>
              <a:xfrm>
                <a:off x="530658" y="1407733"/>
                <a:ext cx="3919468" cy="45719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41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16200000" scaled="0"/>
              </a:gradFill>
              <a:ln w="22225">
                <a:noFill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자유형 35"/>
              <p:cNvSpPr/>
              <p:nvPr/>
            </p:nvSpPr>
            <p:spPr>
              <a:xfrm>
                <a:off x="4465423" y="1395924"/>
                <a:ext cx="49933" cy="91981"/>
              </a:xfrm>
              <a:custGeom>
                <a:avLst/>
                <a:gdLst>
                  <a:gd name="connsiteX0" fmla="*/ 0 w 45991"/>
                  <a:gd name="connsiteY0" fmla="*/ 0 h 91981"/>
                  <a:gd name="connsiteX1" fmla="*/ 0 w 45991"/>
                  <a:gd name="connsiteY1" fmla="*/ 91981 h 91981"/>
                  <a:gd name="connsiteX2" fmla="*/ 45991 w 45991"/>
                  <a:gd name="connsiteY2" fmla="*/ 91981 h 91981"/>
                  <a:gd name="connsiteX3" fmla="*/ 0 w 45991"/>
                  <a:gd name="connsiteY3" fmla="*/ 0 h 9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991" h="91981">
                    <a:moveTo>
                      <a:pt x="0" y="0"/>
                    </a:moveTo>
                    <a:lnTo>
                      <a:pt x="0" y="91981"/>
                    </a:lnTo>
                    <a:lnTo>
                      <a:pt x="45991" y="919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자유형 36"/>
              <p:cNvSpPr/>
              <p:nvPr/>
            </p:nvSpPr>
            <p:spPr>
              <a:xfrm flipH="1">
                <a:off x="471482" y="1395924"/>
                <a:ext cx="49933" cy="91981"/>
              </a:xfrm>
              <a:custGeom>
                <a:avLst/>
                <a:gdLst>
                  <a:gd name="connsiteX0" fmla="*/ 0 w 45991"/>
                  <a:gd name="connsiteY0" fmla="*/ 0 h 91981"/>
                  <a:gd name="connsiteX1" fmla="*/ 0 w 45991"/>
                  <a:gd name="connsiteY1" fmla="*/ 91981 h 91981"/>
                  <a:gd name="connsiteX2" fmla="*/ 45991 w 45991"/>
                  <a:gd name="connsiteY2" fmla="*/ 91981 h 91981"/>
                  <a:gd name="connsiteX3" fmla="*/ 0 w 45991"/>
                  <a:gd name="connsiteY3" fmla="*/ 0 h 9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991" h="91981">
                    <a:moveTo>
                      <a:pt x="0" y="0"/>
                    </a:moveTo>
                    <a:lnTo>
                      <a:pt x="0" y="91981"/>
                    </a:lnTo>
                    <a:lnTo>
                      <a:pt x="45991" y="919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2" name="제목 114"/>
            <p:cNvSpPr txBox="1">
              <a:spLocks/>
            </p:cNvSpPr>
            <p:nvPr/>
          </p:nvSpPr>
          <p:spPr>
            <a:xfrm>
              <a:off x="3414500" y="2056080"/>
              <a:ext cx="1585655" cy="337004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ko-KR" altLang="en-US" sz="1600" b="1" kern="0" spc="-4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Arial" pitchFamily="34" charset="0"/>
                </a:rPr>
                <a:t>개인정보파일 등록 예외 사항</a:t>
              </a:r>
              <a:endParaRPr lang="ko-KR" altLang="en-US" sz="1600" b="1" kern="0" spc="-4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itchFamily="34" charset="0"/>
              </a:endParaRPr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279315" y="5914974"/>
            <a:ext cx="8501891" cy="538362"/>
            <a:chOff x="499269" y="5914974"/>
            <a:chExt cx="7987603" cy="432048"/>
          </a:xfrm>
        </p:grpSpPr>
        <p:sp>
          <p:nvSpPr>
            <p:cNvPr id="42" name="object 32"/>
            <p:cNvSpPr/>
            <p:nvPr/>
          </p:nvSpPr>
          <p:spPr>
            <a:xfrm>
              <a:off x="499269" y="5914974"/>
              <a:ext cx="7987603" cy="432048"/>
            </a:xfrm>
            <a:custGeom>
              <a:avLst/>
              <a:gdLst/>
              <a:ahLst/>
              <a:cxnLst/>
              <a:rect l="l" t="t" r="r" b="b"/>
              <a:pathLst>
                <a:path w="7790180" h="304800">
                  <a:moveTo>
                    <a:pt x="0" y="23939"/>
                  </a:moveTo>
                  <a:lnTo>
                    <a:pt x="4091" y="10551"/>
                  </a:lnTo>
                  <a:lnTo>
                    <a:pt x="14629" y="1877"/>
                  </a:lnTo>
                  <a:lnTo>
                    <a:pt x="7765923" y="0"/>
                  </a:lnTo>
                  <a:lnTo>
                    <a:pt x="7779311" y="4091"/>
                  </a:lnTo>
                  <a:lnTo>
                    <a:pt x="7787984" y="14629"/>
                  </a:lnTo>
                  <a:lnTo>
                    <a:pt x="7789862" y="280860"/>
                  </a:lnTo>
                  <a:lnTo>
                    <a:pt x="7785771" y="294248"/>
                  </a:lnTo>
                  <a:lnTo>
                    <a:pt x="7775232" y="302922"/>
                  </a:lnTo>
                  <a:lnTo>
                    <a:pt x="23939" y="304799"/>
                  </a:lnTo>
                  <a:lnTo>
                    <a:pt x="10551" y="300708"/>
                  </a:lnTo>
                  <a:lnTo>
                    <a:pt x="1877" y="290170"/>
                  </a:lnTo>
                  <a:lnTo>
                    <a:pt x="0" y="23939"/>
                  </a:lnTo>
                  <a:close/>
                </a:path>
              </a:pathLst>
            </a:custGeom>
            <a:ln w="25400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dirty="0">
                <a:solidFill>
                  <a:srgbClr val="F79646">
                    <a:lumMod val="50000"/>
                  </a:srgbClr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60330" y="5961721"/>
              <a:ext cx="7921062" cy="271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600" b="1" dirty="0" smtClean="0">
                  <a:solidFill>
                    <a:srgbClr val="0000FF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개인정보파일 등록 시</a:t>
              </a:r>
              <a:r>
                <a:rPr kumimoji="1" lang="en-US" altLang="ko-KR" sz="1600" b="1" dirty="0" smtClean="0">
                  <a:solidFill>
                    <a:srgbClr val="0000FF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, </a:t>
              </a:r>
              <a:r>
                <a:rPr kumimoji="1" lang="ko-KR" altLang="en-US" sz="1600" b="1" dirty="0" smtClean="0">
                  <a:solidFill>
                    <a:srgbClr val="0000FF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교육부가 제공하는 </a:t>
              </a:r>
              <a:r>
                <a:rPr kumimoji="1" lang="en-US" altLang="ko-KR" sz="1600" b="1" dirty="0" smtClean="0">
                  <a:solidFill>
                    <a:srgbClr val="0000FF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“</a:t>
              </a:r>
              <a:r>
                <a:rPr kumimoji="1" lang="ko-KR" altLang="en-US" sz="1600" b="1" dirty="0" smtClean="0">
                  <a:solidFill>
                    <a:srgbClr val="0000FF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개인정보파일 표준목록</a:t>
              </a:r>
              <a:r>
                <a:rPr kumimoji="1" lang="en-US" altLang="ko-KR" sz="1600" b="1" dirty="0" smtClean="0">
                  <a:solidFill>
                    <a:srgbClr val="0000FF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＂</a:t>
              </a:r>
              <a:r>
                <a:rPr kumimoji="1" lang="ko-KR" altLang="en-US" sz="1600" b="1" dirty="0" smtClean="0">
                  <a:solidFill>
                    <a:srgbClr val="0000FF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에 따라 등록</a:t>
              </a:r>
              <a:endParaRPr kumimoji="1" lang="ko-KR" altLang="en-US" sz="16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19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364594"/>
            <a:ext cx="9144000" cy="543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각급학교 개인정보파일 표준 목록</a:t>
            </a:r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예시</a:t>
            </a:r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2800" dirty="0">
              <a:solidFill>
                <a:schemeClr val="accent4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538344"/>
              </p:ext>
            </p:extLst>
          </p:nvPr>
        </p:nvGraphicFramePr>
        <p:xfrm>
          <a:off x="467544" y="1218016"/>
          <a:ext cx="8163104" cy="516331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610376">
                  <a:extLst>
                    <a:ext uri="{9D8B030D-6E8A-4147-A177-3AD203B41FA5}">
                      <a16:colId xmlns="" xmlns:a16="http://schemas.microsoft.com/office/drawing/2014/main" val="3897494366"/>
                    </a:ext>
                  </a:extLst>
                </a:gridCol>
                <a:gridCol w="4395882">
                  <a:extLst>
                    <a:ext uri="{9D8B030D-6E8A-4147-A177-3AD203B41FA5}">
                      <a16:colId xmlns="" xmlns:a16="http://schemas.microsoft.com/office/drawing/2014/main" val="2512313002"/>
                    </a:ext>
                  </a:extLst>
                </a:gridCol>
                <a:gridCol w="2156846">
                  <a:extLst>
                    <a:ext uri="{9D8B030D-6E8A-4147-A177-3AD203B41FA5}">
                      <a16:colId xmlns="" xmlns:a16="http://schemas.microsoft.com/office/drawing/2014/main" val="2634814222"/>
                    </a:ext>
                  </a:extLst>
                </a:gridCol>
              </a:tblGrid>
              <a:tr h="24104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보유 부서명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개인정보파일명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비고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5055680"/>
                  </a:ext>
                </a:extLst>
              </a:tr>
              <a:tr h="24104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○○부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학교생활기록부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64661352"/>
                  </a:ext>
                </a:extLst>
              </a:tr>
              <a:tr h="24104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○○부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학부모서비스신청자명단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15250997"/>
                  </a:ext>
                </a:extLst>
              </a:tr>
              <a:tr h="24104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○○부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학생건강기록부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6959991"/>
                  </a:ext>
                </a:extLst>
              </a:tr>
              <a:tr h="24104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○○부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○○학교홈페이지회원정보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21578068"/>
                  </a:ext>
                </a:extLst>
              </a:tr>
              <a:tr h="24104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○○부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발전기금기탁자관리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48370094"/>
                  </a:ext>
                </a:extLst>
              </a:tr>
              <a:tr h="24104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○○부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민원사무처리부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3497043"/>
                  </a:ext>
                </a:extLst>
              </a:tr>
              <a:tr h="24104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○○부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학교운영위원회명부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7173486"/>
                  </a:ext>
                </a:extLst>
              </a:tr>
              <a:tr h="24104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○○부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스쿨뱅킹</a:t>
                      </a:r>
                      <a:r>
                        <a:rPr lang="en-US" altLang="ko-KR" sz="1400" b="1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(CMS)</a:t>
                      </a:r>
                      <a:r>
                        <a:rPr lang="ko-KR" altLang="en-US" sz="1400" b="1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정보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240937"/>
                  </a:ext>
                </a:extLst>
              </a:tr>
              <a:tr h="24104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○○부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운동부관리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내부업무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55265697"/>
                  </a:ext>
                </a:extLst>
              </a:tr>
              <a:tr h="24104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○○부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도서관대출관리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내부업무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576758054"/>
                  </a:ext>
                </a:extLst>
              </a:tr>
              <a:tr h="24104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○○부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Wee</a:t>
                      </a:r>
                      <a:r>
                        <a:rPr lang="ko-KR" altLang="en-US" sz="1400" b="1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클래스학생상담일지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내부업무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388586180"/>
                  </a:ext>
                </a:extLst>
              </a:tr>
              <a:tr h="24104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○○부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교원 인사관리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내부업무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45954882"/>
                  </a:ext>
                </a:extLst>
              </a:tr>
              <a:tr h="24104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○○부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지출결의서 관리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내부업무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80658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6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364594"/>
            <a:ext cx="9144000" cy="5441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</a:t>
            </a:r>
            <a:endParaRPr lang="ko-KR" altLang="en-US" sz="2800" dirty="0">
              <a:solidFill>
                <a:schemeClr val="accent4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96" y="1412776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살아있는 개인에 관한 정보로서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성명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주민번호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영상 등을 통하여 개인을 알아볼 수 있는 정보</a:t>
            </a:r>
            <a:endParaRPr lang="ko-KR" altLang="en-US" sz="2400" b="1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496" y="2276872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ko-KR" altLang="en-US" sz="24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다른 정보와 쉽게 결합하여 알아볼 수 있는 것도 포함</a:t>
            </a:r>
            <a:endParaRPr lang="ko-KR" altLang="en-US" sz="240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3202523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dirty="0" smtClean="0">
                <a:solidFill>
                  <a:srgbClr val="C0504D">
                    <a:lumMod val="50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* </a:t>
            </a:r>
            <a:r>
              <a:rPr lang="ko-KR" altLang="en-US" sz="2000" b="1" dirty="0" smtClean="0">
                <a:solidFill>
                  <a:srgbClr val="C0504D">
                    <a:lumMod val="50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이름</a:t>
            </a:r>
            <a:r>
              <a:rPr lang="en-US" altLang="ko-KR" sz="2000" b="1" dirty="0" smtClean="0">
                <a:solidFill>
                  <a:srgbClr val="C0504D">
                    <a:lumMod val="50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+</a:t>
            </a:r>
            <a:r>
              <a:rPr lang="ko-KR" altLang="en-US" sz="2000" b="1" dirty="0" smtClean="0">
                <a:solidFill>
                  <a:srgbClr val="C0504D">
                    <a:lumMod val="50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주소 </a:t>
            </a:r>
            <a:r>
              <a:rPr lang="en-US" altLang="ko-KR" sz="2000" b="1" dirty="0" smtClean="0">
                <a:solidFill>
                  <a:srgbClr val="C0504D">
                    <a:lumMod val="50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“ ~ </a:t>
            </a:r>
            <a:r>
              <a:rPr lang="ko-KR" altLang="en-US" sz="2000" b="1" dirty="0" smtClean="0">
                <a:solidFill>
                  <a:srgbClr val="C0504D">
                    <a:lumMod val="50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에 거주하는 누구</a:t>
            </a:r>
            <a:r>
              <a:rPr lang="en-US" altLang="ko-KR" sz="2000" b="1" dirty="0" smtClean="0">
                <a:solidFill>
                  <a:srgbClr val="C0504D">
                    <a:lumMod val="50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”, </a:t>
            </a:r>
            <a:r>
              <a:rPr lang="ko-KR" altLang="en-US" sz="2000" b="1" dirty="0">
                <a:solidFill>
                  <a:srgbClr val="C0504D">
                    <a:lumMod val="50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이름</a:t>
            </a:r>
            <a:r>
              <a:rPr lang="en-US" altLang="ko-KR" sz="2000" b="1" dirty="0">
                <a:solidFill>
                  <a:srgbClr val="C0504D">
                    <a:lumMod val="50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+</a:t>
            </a:r>
            <a:r>
              <a:rPr lang="ko-KR" altLang="en-US" sz="2000" b="1" dirty="0">
                <a:solidFill>
                  <a:srgbClr val="C0504D">
                    <a:lumMod val="50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전화번호 </a:t>
            </a:r>
            <a:r>
              <a:rPr lang="en-US" altLang="ko-KR" sz="2000" b="1" dirty="0">
                <a:solidFill>
                  <a:srgbClr val="C0504D">
                    <a:lumMod val="50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“ ~ </a:t>
            </a:r>
            <a:r>
              <a:rPr lang="ko-KR" altLang="en-US" sz="2000" b="1" dirty="0">
                <a:solidFill>
                  <a:srgbClr val="C0504D">
                    <a:lumMod val="50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의 전화번호</a:t>
            </a:r>
            <a:r>
              <a:rPr lang="en-US" altLang="ko-KR" sz="2000" b="1" dirty="0">
                <a:solidFill>
                  <a:srgbClr val="C0504D">
                    <a:lumMod val="50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”  </a:t>
            </a:r>
            <a:endParaRPr lang="ko-KR" altLang="en-US" sz="2000" b="1" dirty="0">
              <a:solidFill>
                <a:srgbClr val="C0504D">
                  <a:lumMod val="50000"/>
                </a:srgb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2770475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dirty="0" smtClean="0">
                <a:solidFill>
                  <a:srgbClr val="C0504D">
                    <a:lumMod val="50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* </a:t>
            </a:r>
            <a:r>
              <a:rPr lang="ko-KR" altLang="en-US" sz="2000" b="1" dirty="0" smtClean="0">
                <a:solidFill>
                  <a:srgbClr val="C0504D">
                    <a:lumMod val="50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고유식별정보</a:t>
            </a:r>
            <a:r>
              <a:rPr lang="en-US" altLang="ko-KR" sz="2000" b="1" dirty="0" smtClean="0">
                <a:solidFill>
                  <a:srgbClr val="C0504D">
                    <a:lumMod val="50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b="1" dirty="0" smtClean="0">
                <a:solidFill>
                  <a:srgbClr val="C0504D">
                    <a:lumMod val="50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주민등록번호</a:t>
            </a:r>
            <a:r>
              <a:rPr lang="en-US" altLang="ko-KR" sz="2000" b="1" dirty="0" smtClean="0">
                <a:solidFill>
                  <a:srgbClr val="C0504D">
                    <a:lumMod val="50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b="1" dirty="0" smtClean="0">
                <a:solidFill>
                  <a:srgbClr val="C0504D">
                    <a:lumMod val="50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여권번호</a:t>
            </a:r>
            <a:r>
              <a:rPr lang="en-US" altLang="ko-KR" sz="2000" b="1" dirty="0" smtClean="0">
                <a:solidFill>
                  <a:srgbClr val="C0504D">
                    <a:lumMod val="50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b="1" dirty="0" smtClean="0">
                <a:solidFill>
                  <a:srgbClr val="C0504D">
                    <a:lumMod val="50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운전면허번호</a:t>
            </a:r>
            <a:r>
              <a:rPr lang="en-US" altLang="ko-KR" sz="2000" b="1" dirty="0" smtClean="0">
                <a:solidFill>
                  <a:srgbClr val="C0504D">
                    <a:lumMod val="50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b="1" dirty="0" smtClean="0">
                <a:solidFill>
                  <a:srgbClr val="C0504D">
                    <a:lumMod val="50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외국인등록번호</a:t>
            </a:r>
            <a:endParaRPr lang="ko-KR" altLang="en-US" sz="2000" b="1" dirty="0">
              <a:solidFill>
                <a:srgbClr val="C0504D">
                  <a:lumMod val="50000"/>
                </a:srgb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179512" y="4005064"/>
            <a:ext cx="8856984" cy="2087637"/>
          </a:xfrm>
          <a:prstGeom prst="roundRect">
            <a:avLst>
              <a:gd name="adj" fmla="val 3672"/>
            </a:avLst>
          </a:prstGeom>
          <a:solidFill>
            <a:srgbClr val="CFDDE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2807804" y="3789040"/>
            <a:ext cx="3420380" cy="360040"/>
          </a:xfrm>
          <a:prstGeom prst="roundRect">
            <a:avLst>
              <a:gd name="adj" fmla="val 22274"/>
            </a:avLst>
          </a:prstGeom>
          <a:solidFill>
            <a:srgbClr val="4F81BD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유형별 개인정보 </a:t>
            </a:r>
            <a:r>
              <a:rPr kumimoji="0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(</a:t>
            </a:r>
            <a:r>
              <a:rPr kumimoji="0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예시</a:t>
            </a:r>
            <a:r>
              <a:rPr kumimoji="0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)</a:t>
            </a:r>
            <a:endParaRPr kumimoji="0" lang="ko-KR" altLang="en-US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4133398"/>
            <a:ext cx="8712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ko-KR" altLang="en-US" sz="1600" b="1" dirty="0" err="1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인적사항</a:t>
            </a:r>
            <a:r>
              <a:rPr lang="en-US" altLang="ko-KR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: </a:t>
            </a:r>
            <a:r>
              <a:rPr lang="ko-KR" altLang="en-US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성명</a:t>
            </a:r>
            <a:r>
              <a:rPr lang="en-US" altLang="ko-KR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, </a:t>
            </a:r>
            <a:r>
              <a:rPr lang="ko-KR" altLang="en-US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주민등록번호</a:t>
            </a:r>
            <a:r>
              <a:rPr lang="en-US" altLang="ko-KR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, </a:t>
            </a:r>
            <a:r>
              <a:rPr lang="ko-KR" altLang="en-US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주소</a:t>
            </a:r>
            <a:r>
              <a:rPr lang="en-US" altLang="ko-KR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, </a:t>
            </a:r>
            <a:r>
              <a:rPr lang="ko-KR" altLang="en-US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전화번호</a:t>
            </a:r>
            <a:r>
              <a:rPr lang="en-US" altLang="ko-KR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, </a:t>
            </a:r>
            <a:r>
              <a:rPr lang="ko-KR" altLang="en-US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생년월일</a:t>
            </a:r>
            <a:r>
              <a:rPr lang="en-US" altLang="ko-KR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, </a:t>
            </a:r>
            <a:r>
              <a:rPr lang="ko-KR" altLang="en-US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출생지</a:t>
            </a:r>
            <a:r>
              <a:rPr lang="en-US" altLang="ko-KR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, </a:t>
            </a:r>
            <a:r>
              <a:rPr lang="ko-KR" altLang="en-US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가족관계 등</a:t>
            </a:r>
            <a:endParaRPr lang="en-US" altLang="ko-KR" sz="1600" b="1" dirty="0" smtClean="0">
              <a:solidFill>
                <a:prstClr val="black"/>
              </a:solidFill>
              <a:latin typeface="HY견고딕" pitchFamily="18" charset="-127"/>
              <a:ea typeface="굴림" pitchFamily="50" charset="-127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ko-KR" altLang="en-US" sz="1600" b="1" dirty="0" err="1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신체적정보</a:t>
            </a:r>
            <a:r>
              <a:rPr lang="en-US" altLang="ko-KR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: </a:t>
            </a:r>
            <a:r>
              <a:rPr lang="ko-KR" altLang="en-US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얼굴</a:t>
            </a:r>
            <a:r>
              <a:rPr lang="en-US" altLang="ko-KR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, </a:t>
            </a:r>
            <a:r>
              <a:rPr lang="ko-KR" altLang="en-US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지문</a:t>
            </a:r>
            <a:r>
              <a:rPr lang="en-US" altLang="ko-KR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, </a:t>
            </a:r>
            <a:r>
              <a:rPr lang="ko-KR" altLang="en-US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홍채</a:t>
            </a:r>
            <a:r>
              <a:rPr lang="en-US" altLang="ko-KR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, </a:t>
            </a:r>
            <a:r>
              <a:rPr lang="ko-KR" altLang="en-US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유전자정보</a:t>
            </a:r>
            <a:r>
              <a:rPr lang="en-US" altLang="ko-KR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, </a:t>
            </a:r>
            <a:r>
              <a:rPr lang="ko-KR" altLang="en-US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키</a:t>
            </a:r>
            <a:r>
              <a:rPr lang="en-US" altLang="ko-KR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, </a:t>
            </a:r>
            <a:r>
              <a:rPr lang="ko-KR" altLang="en-US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몸무게</a:t>
            </a:r>
            <a:r>
              <a:rPr lang="en-US" altLang="ko-KR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, </a:t>
            </a:r>
            <a:r>
              <a:rPr lang="ko-KR" altLang="en-US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건강상태</a:t>
            </a:r>
            <a:r>
              <a:rPr lang="en-US" altLang="ko-KR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, </a:t>
            </a:r>
            <a:r>
              <a:rPr lang="ko-KR" altLang="en-US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진료기록</a:t>
            </a:r>
            <a:r>
              <a:rPr lang="en-US" altLang="ko-KR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, </a:t>
            </a:r>
            <a:r>
              <a:rPr lang="ko-KR" altLang="en-US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장애등급 등</a:t>
            </a:r>
            <a:endParaRPr lang="en-US" altLang="ko-KR" sz="1600" b="1" dirty="0" smtClean="0">
              <a:solidFill>
                <a:prstClr val="black"/>
              </a:solidFill>
              <a:latin typeface="HY견고딕" pitchFamily="18" charset="-127"/>
              <a:ea typeface="굴림" pitchFamily="50" charset="-127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ko-KR" altLang="en-US" sz="1600" b="1" dirty="0" err="1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정신적정보</a:t>
            </a:r>
            <a:r>
              <a:rPr lang="en-US" altLang="ko-KR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: </a:t>
            </a:r>
            <a:r>
              <a:rPr lang="ko-KR" altLang="en-US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물품구매기록</a:t>
            </a:r>
            <a:r>
              <a:rPr lang="en-US" altLang="ko-KR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, </a:t>
            </a:r>
            <a:r>
              <a:rPr lang="ko-KR" altLang="en-US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웹사이트 검색기록</a:t>
            </a:r>
            <a:r>
              <a:rPr lang="en-US" altLang="ko-KR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, </a:t>
            </a:r>
            <a:r>
              <a:rPr lang="ko-KR" altLang="en-US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사상</a:t>
            </a:r>
            <a:r>
              <a:rPr lang="en-US" altLang="ko-KR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, </a:t>
            </a:r>
            <a:r>
              <a:rPr lang="ko-KR" altLang="en-US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종교</a:t>
            </a:r>
            <a:r>
              <a:rPr lang="en-US" altLang="ko-KR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, </a:t>
            </a:r>
            <a:r>
              <a:rPr lang="ko-KR" altLang="en-US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가치관 등</a:t>
            </a:r>
            <a:endParaRPr lang="en-US" altLang="ko-KR" sz="1600" b="1" dirty="0" smtClean="0">
              <a:solidFill>
                <a:prstClr val="black"/>
              </a:solidFill>
              <a:latin typeface="HY견고딕" pitchFamily="18" charset="-127"/>
              <a:ea typeface="굴림" pitchFamily="50" charset="-127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ko-KR" altLang="en-US" sz="1600" b="1" dirty="0" err="1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재산적정보</a:t>
            </a:r>
            <a:r>
              <a:rPr lang="en-US" altLang="ko-KR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: </a:t>
            </a:r>
            <a:r>
              <a:rPr lang="ko-KR" altLang="en-US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소득</a:t>
            </a:r>
            <a:r>
              <a:rPr lang="en-US" altLang="ko-KR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, </a:t>
            </a:r>
            <a:r>
              <a:rPr lang="ko-KR" altLang="en-US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신용카드번호</a:t>
            </a:r>
            <a:r>
              <a:rPr lang="en-US" altLang="ko-KR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, </a:t>
            </a:r>
            <a:r>
              <a:rPr lang="ko-KR" altLang="en-US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통장계좌번호</a:t>
            </a:r>
            <a:r>
              <a:rPr lang="en-US" altLang="ko-KR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, </a:t>
            </a:r>
            <a:r>
              <a:rPr lang="ko-KR" altLang="en-US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부동산내역</a:t>
            </a:r>
            <a:r>
              <a:rPr lang="en-US" altLang="ko-KR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, </a:t>
            </a:r>
            <a:r>
              <a:rPr lang="ko-KR" altLang="en-US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신용평가정보 등</a:t>
            </a:r>
            <a:endParaRPr lang="en-US" altLang="ko-KR" sz="1600" b="1" dirty="0" smtClean="0">
              <a:solidFill>
                <a:prstClr val="black"/>
              </a:solidFill>
              <a:latin typeface="HY견고딕" pitchFamily="18" charset="-127"/>
              <a:ea typeface="굴림" pitchFamily="50" charset="-127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ko-KR" altLang="en-US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교육정보</a:t>
            </a:r>
            <a:r>
              <a:rPr lang="en-US" altLang="ko-KR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: </a:t>
            </a:r>
            <a:r>
              <a:rPr lang="ko-KR" altLang="en-US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학력</a:t>
            </a:r>
            <a:r>
              <a:rPr lang="en-US" altLang="ko-KR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,</a:t>
            </a:r>
            <a:r>
              <a:rPr lang="ko-KR" altLang="en-US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성적</a:t>
            </a:r>
            <a:r>
              <a:rPr lang="en-US" altLang="ko-KR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, </a:t>
            </a:r>
            <a:r>
              <a:rPr lang="ko-KR" altLang="en-US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출석상황</a:t>
            </a:r>
            <a:r>
              <a:rPr lang="en-US" altLang="ko-KR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, </a:t>
            </a:r>
            <a:r>
              <a:rPr lang="ko-KR" altLang="en-US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생활기록부</a:t>
            </a:r>
            <a:r>
              <a:rPr lang="en-US" altLang="ko-KR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, </a:t>
            </a:r>
            <a:r>
              <a:rPr lang="ko-KR" altLang="en-US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상벌기록 등</a:t>
            </a:r>
            <a:endParaRPr lang="en-US" altLang="ko-KR" sz="1600" b="1" dirty="0" smtClean="0">
              <a:solidFill>
                <a:prstClr val="black"/>
              </a:solidFill>
              <a:latin typeface="HY견고딕" pitchFamily="18" charset="-127"/>
              <a:ea typeface="굴림" pitchFamily="50" charset="-127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ko-KR" altLang="en-US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근로정보</a:t>
            </a:r>
            <a:r>
              <a:rPr lang="en-US" altLang="ko-KR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: </a:t>
            </a:r>
            <a:r>
              <a:rPr lang="ko-KR" altLang="en-US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직장</a:t>
            </a:r>
            <a:r>
              <a:rPr lang="en-US" altLang="ko-KR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, </a:t>
            </a:r>
            <a:r>
              <a:rPr lang="ko-KR" altLang="en-US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고용주</a:t>
            </a:r>
            <a:r>
              <a:rPr lang="en-US" altLang="ko-KR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, </a:t>
            </a:r>
            <a:r>
              <a:rPr lang="ko-KR" altLang="en-US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근무처</a:t>
            </a:r>
            <a:r>
              <a:rPr lang="en-US" altLang="ko-KR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, </a:t>
            </a:r>
            <a:r>
              <a:rPr lang="ko-KR" altLang="en-US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근로경력</a:t>
            </a:r>
            <a:r>
              <a:rPr lang="en-US" altLang="ko-KR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, </a:t>
            </a:r>
            <a:r>
              <a:rPr lang="ko-KR" altLang="en-US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직무평가기록 등</a:t>
            </a:r>
            <a:endParaRPr lang="en-US" altLang="ko-KR" sz="1600" b="1" dirty="0" smtClean="0">
              <a:solidFill>
                <a:prstClr val="black"/>
              </a:solidFill>
              <a:latin typeface="HY견고딕" pitchFamily="18" charset="-127"/>
              <a:ea typeface="굴림" pitchFamily="50" charset="-127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ko-KR" altLang="en-US" sz="1600" b="1" dirty="0" err="1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사회적정보</a:t>
            </a:r>
            <a:r>
              <a:rPr lang="en-US" altLang="ko-KR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: </a:t>
            </a:r>
            <a:r>
              <a:rPr lang="ko-KR" altLang="en-US" sz="1600" b="1" dirty="0" err="1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법적정보</a:t>
            </a:r>
            <a:r>
              <a:rPr lang="en-US" altLang="ko-KR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(</a:t>
            </a:r>
            <a:r>
              <a:rPr lang="ko-KR" altLang="en-US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전과</a:t>
            </a:r>
            <a:r>
              <a:rPr lang="en-US" altLang="ko-KR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, </a:t>
            </a:r>
            <a:r>
              <a:rPr lang="ko-KR" altLang="en-US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범죄기록</a:t>
            </a:r>
            <a:r>
              <a:rPr lang="en-US" altLang="ko-KR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, </a:t>
            </a:r>
            <a:r>
              <a:rPr lang="ko-KR" altLang="en-US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재판기록</a:t>
            </a:r>
            <a:r>
              <a:rPr lang="en-US" altLang="ko-KR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, </a:t>
            </a:r>
            <a:r>
              <a:rPr lang="ko-KR" altLang="en-US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과태료 내역 등</a:t>
            </a:r>
            <a:r>
              <a:rPr lang="en-US" altLang="ko-KR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), </a:t>
            </a:r>
            <a:r>
              <a:rPr lang="ko-KR" altLang="en-US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병역정보</a:t>
            </a:r>
            <a:r>
              <a:rPr lang="en-US" altLang="ko-KR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(</a:t>
            </a:r>
            <a:r>
              <a:rPr lang="ko-KR" altLang="en-US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군번</a:t>
            </a:r>
            <a:r>
              <a:rPr lang="en-US" altLang="ko-KR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, </a:t>
            </a:r>
            <a:r>
              <a:rPr lang="ko-KR" altLang="en-US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계급 등</a:t>
            </a:r>
            <a:r>
              <a:rPr lang="en-US" altLang="ko-KR" sz="1600" b="1" dirty="0" smtClean="0">
                <a:solidFill>
                  <a:prstClr val="black"/>
                </a:solidFill>
                <a:latin typeface="HY견고딕" pitchFamily="18" charset="-127"/>
                <a:ea typeface="굴림" pitchFamily="50" charset="-127"/>
              </a:rPr>
              <a:t>)</a:t>
            </a:r>
            <a:endParaRPr lang="ko-KR" altLang="en-US" sz="1600" b="1" dirty="0">
              <a:solidFill>
                <a:prstClr val="black"/>
              </a:solidFill>
              <a:latin typeface="HY견고딕" pitchFamily="18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500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364594"/>
            <a:ext cx="9144000" cy="543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개인정보처리방침</a:t>
            </a:r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법 제</a:t>
            </a:r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30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조</a:t>
            </a:r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2800" dirty="0">
              <a:solidFill>
                <a:schemeClr val="accent4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179512" y="1128924"/>
            <a:ext cx="8712968" cy="1719833"/>
          </a:xfrm>
          <a:prstGeom prst="roundRect">
            <a:avLst>
              <a:gd name="adj" fmla="val 10000"/>
            </a:avLst>
          </a:prstGeom>
          <a:solidFill>
            <a:schemeClr val="bg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4464770"/>
              <a:satOff val="26899"/>
              <a:lumOff val="2156"/>
              <a:alphaOff val="0"/>
            </a:schemeClr>
          </a:fillRef>
          <a:effectRef idx="2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TextBox 4"/>
          <p:cNvSpPr txBox="1"/>
          <p:nvPr/>
        </p:nvSpPr>
        <p:spPr>
          <a:xfrm>
            <a:off x="179512" y="1204010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❐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개인정보처리자는 개인정보처리방침을 수립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공개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❐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수립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변경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정보주체가 쉽게 확인토록 변경 전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후 비교하여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홈페이지에 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지속적으로 게재</a:t>
            </a:r>
            <a:endParaRPr lang="en-US" altLang="ko-KR" sz="16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❐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반드시 </a:t>
            </a:r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『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개인정보처리방침</a:t>
            </a:r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』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이라는 명칭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사용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❐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홈페이지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공개 시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글자 크기</a:t>
            </a:r>
            <a:r>
              <a: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색상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등 활용하여 다른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고지 사항과 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구분</a:t>
            </a:r>
            <a:endParaRPr lang="en-US" altLang="ko-KR" sz="16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0" y="3140619"/>
            <a:ext cx="9144000" cy="324070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lnSpc>
                <a:spcPct val="150000"/>
              </a:lnSpc>
            </a:pPr>
            <a:endParaRPr lang="en-US" altLang="ko-KR" sz="1600" dirty="0" smtClean="0">
              <a:solidFill>
                <a:schemeClr val="tx1"/>
              </a:solidFill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342900" indent="-342900" algn="just" eaLnBrk="0" latinLnBrk="0" hangingPunct="0">
              <a:lnSpc>
                <a:spcPts val="3000"/>
              </a:lnSpc>
              <a:spcBef>
                <a:spcPts val="300"/>
              </a:spcBef>
              <a:buClr>
                <a:srgbClr val="006600"/>
              </a:buClr>
              <a:buSzPct val="80000"/>
            </a:pPr>
            <a:r>
              <a:rPr lang="ko-KR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 </a:t>
            </a:r>
            <a:r>
              <a:rPr lang="ko-KR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개인정보의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처리목적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               </a:t>
            </a:r>
            <a:r>
              <a:rPr lang="en-US" altLang="ko-KR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lang="ko-KR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개인정보의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처리 및 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보유기간</a:t>
            </a:r>
            <a:endParaRPr lang="en-US" altLang="ko-KR" sz="16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just" eaLnBrk="0" latinLnBrk="0" hangingPunct="0">
              <a:lnSpc>
                <a:spcPts val="3000"/>
              </a:lnSpc>
              <a:spcBef>
                <a:spcPts val="300"/>
              </a:spcBef>
              <a:buClr>
                <a:srgbClr val="006600"/>
              </a:buClr>
              <a:buSzPct val="80000"/>
            </a:pPr>
            <a:r>
              <a:rPr lang="ko-KR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 </a:t>
            </a:r>
            <a:r>
              <a:rPr lang="ko-KR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개인정보의 제</a:t>
            </a:r>
            <a:r>
              <a:rPr lang="en-US" altLang="ko-KR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 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제공에 관한 사항</a:t>
            </a:r>
            <a:r>
              <a:rPr lang="en-US" altLang="ko-KR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해당 시</a:t>
            </a:r>
            <a:r>
              <a:rPr lang="en-US" altLang="ko-KR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       </a:t>
            </a:r>
            <a:r>
              <a:rPr lang="ko-KR" altLang="en-US" sz="15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④ 개인정보의 처리 위탁에 관한 사항</a:t>
            </a:r>
            <a:r>
              <a:rPr lang="en-US" altLang="ko-KR" sz="15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해당 시</a:t>
            </a:r>
            <a:r>
              <a:rPr lang="en-US" altLang="ko-KR" sz="15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342900" indent="-342900" algn="just" eaLnBrk="0" latinLnBrk="0" hangingPunct="0">
              <a:lnSpc>
                <a:spcPts val="3000"/>
              </a:lnSpc>
              <a:spcBef>
                <a:spcPts val="300"/>
              </a:spcBef>
              <a:buClr>
                <a:srgbClr val="006600"/>
              </a:buClr>
              <a:buSzPct val="80000"/>
            </a:pPr>
            <a:r>
              <a:rPr lang="ko-KR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⑤ </a:t>
            </a:r>
            <a:r>
              <a:rPr lang="ko-KR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정보주체의 </a:t>
            </a:r>
            <a:r>
              <a:rPr lang="ko-KR" altLang="en-US" sz="16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권리・의무</a:t>
            </a:r>
            <a:r>
              <a:rPr lang="ko-KR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및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행사방법에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관한 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사항</a:t>
            </a:r>
            <a:endParaRPr lang="en-US" altLang="ko-KR" sz="16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just" eaLnBrk="0" latinLnBrk="0" hangingPunct="0">
              <a:lnSpc>
                <a:spcPts val="3000"/>
              </a:lnSpc>
              <a:spcBef>
                <a:spcPts val="300"/>
              </a:spcBef>
              <a:buClr>
                <a:srgbClr val="006600"/>
              </a:buClr>
              <a:buSzPct val="80000"/>
            </a:pPr>
            <a:r>
              <a:rPr lang="ko-KR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⑥ </a:t>
            </a:r>
            <a:r>
              <a:rPr lang="ko-KR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처리하는 개인정보의 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항목                               ⑦ </a:t>
            </a:r>
            <a:r>
              <a:rPr lang="ko-KR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개인정보의 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파기에 </a:t>
            </a:r>
            <a:r>
              <a:rPr lang="ko-KR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관한 사항</a:t>
            </a:r>
            <a:endParaRPr lang="en-US" altLang="ko-KR" sz="16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just" eaLnBrk="0" latinLnBrk="0" hangingPunct="0">
              <a:lnSpc>
                <a:spcPts val="3000"/>
              </a:lnSpc>
              <a:spcBef>
                <a:spcPts val="300"/>
              </a:spcBef>
              <a:buClr>
                <a:srgbClr val="006600"/>
              </a:buClr>
              <a:buSzPct val="80000"/>
            </a:pPr>
            <a:r>
              <a:rPr lang="ko-KR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⑧ </a:t>
            </a:r>
            <a:r>
              <a:rPr lang="ko-KR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 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보호책임자에 </a:t>
            </a:r>
            <a:r>
              <a:rPr lang="ko-KR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관한 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사항                      ⑨ </a:t>
            </a:r>
            <a:r>
              <a:rPr lang="ko-KR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 </a:t>
            </a:r>
            <a:r>
              <a:rPr lang="ko-KR" altLang="en-US" sz="16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처리방침의</a:t>
            </a:r>
            <a:r>
              <a:rPr lang="ko-KR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변경에 </a:t>
            </a:r>
            <a:r>
              <a:rPr lang="ko-KR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관한 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사항</a:t>
            </a:r>
            <a:endParaRPr lang="en-US" altLang="ko-KR" sz="16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just" eaLnBrk="0" latinLnBrk="0" hangingPunct="0">
              <a:lnSpc>
                <a:spcPts val="3000"/>
              </a:lnSpc>
              <a:spcBef>
                <a:spcPts val="300"/>
              </a:spcBef>
              <a:buClr>
                <a:srgbClr val="006600"/>
              </a:buClr>
              <a:buSzPct val="80000"/>
            </a:pPr>
            <a:r>
              <a:rPr lang="ko-KR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⑩</a:t>
            </a:r>
            <a:r>
              <a:rPr lang="en-US" altLang="ko-KR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 안전성 </a:t>
            </a:r>
            <a:r>
              <a:rPr lang="ko-KR" altLang="en-US" sz="1600" b="1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확보조치에</a:t>
            </a:r>
            <a:r>
              <a:rPr lang="ko-KR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관한 사항</a:t>
            </a:r>
          </a:p>
          <a:p>
            <a:pPr marL="342900" indent="-342900" algn="just" eaLnBrk="0" latinLnBrk="0" hangingPunct="0">
              <a:lnSpc>
                <a:spcPts val="3000"/>
              </a:lnSpc>
              <a:spcBef>
                <a:spcPts val="300"/>
              </a:spcBef>
              <a:buClr>
                <a:srgbClr val="006600"/>
              </a:buClr>
              <a:buSzPct val="80000"/>
            </a:pPr>
            <a:endParaRPr lang="en-US" altLang="ko-KR" sz="16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297596" y="3007755"/>
            <a:ext cx="2880000" cy="493253"/>
            <a:chOff x="3393276" y="2051861"/>
            <a:chExt cx="1620000" cy="342699"/>
          </a:xfrm>
        </p:grpSpPr>
        <p:grpSp>
          <p:nvGrpSpPr>
            <p:cNvPr id="8" name="그룹 81"/>
            <p:cNvGrpSpPr/>
            <p:nvPr/>
          </p:nvGrpSpPr>
          <p:grpSpPr>
            <a:xfrm>
              <a:off x="3393276" y="2051861"/>
              <a:ext cx="1620000" cy="342699"/>
              <a:chOff x="471482" y="1390934"/>
              <a:chExt cx="4043874" cy="466703"/>
            </a:xfrm>
          </p:grpSpPr>
          <p:sp>
            <p:nvSpPr>
              <p:cNvPr id="10" name="모서리가 둥근 직사각형 9"/>
              <p:cNvSpPr/>
              <p:nvPr/>
            </p:nvSpPr>
            <p:spPr>
              <a:xfrm>
                <a:off x="511199" y="1390934"/>
                <a:ext cx="3957965" cy="466703"/>
              </a:xfrm>
              <a:prstGeom prst="roundRect">
                <a:avLst>
                  <a:gd name="adj" fmla="val 0"/>
                </a:avLst>
              </a:prstGeom>
              <a:solidFill>
                <a:srgbClr val="28846E"/>
              </a:solidFill>
              <a:ln w="6350">
                <a:solidFill>
                  <a:schemeClr val="bg1"/>
                </a:solidFill>
              </a:ln>
              <a:effectLst>
                <a:outerShdw blurRad="25400" dist="25400" dir="5400000" algn="t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prstClr val="white"/>
                  </a:solidFill>
                </a:endParaRPr>
              </a:p>
            </p:txBody>
          </p:sp>
          <p:pic>
            <p:nvPicPr>
              <p:cNvPr id="11" name="Picture 2" descr="C:\Users\Administrator\Desktop\미래부가치평가\그림3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44097" y="1431892"/>
                <a:ext cx="3875134" cy="40049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>
                <a:outerShdw blurRad="25400" dist="25400" dir="5400000" algn="t" rotWithShape="0">
                  <a:prstClr val="black">
                    <a:alpha val="17000"/>
                  </a:prstClr>
                </a:outerShdw>
              </a:effectLst>
              <a:extLst/>
            </p:spPr>
          </p:pic>
          <p:sp>
            <p:nvSpPr>
              <p:cNvPr id="12" name="직사각형 11"/>
              <p:cNvSpPr/>
              <p:nvPr/>
            </p:nvSpPr>
            <p:spPr>
              <a:xfrm>
                <a:off x="530658" y="1407733"/>
                <a:ext cx="3919468" cy="45719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41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16200000" scaled="0"/>
              </a:gradFill>
              <a:ln w="22225">
                <a:noFill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자유형 12"/>
              <p:cNvSpPr/>
              <p:nvPr/>
            </p:nvSpPr>
            <p:spPr>
              <a:xfrm>
                <a:off x="4465423" y="1395924"/>
                <a:ext cx="49933" cy="91981"/>
              </a:xfrm>
              <a:custGeom>
                <a:avLst/>
                <a:gdLst>
                  <a:gd name="connsiteX0" fmla="*/ 0 w 45991"/>
                  <a:gd name="connsiteY0" fmla="*/ 0 h 91981"/>
                  <a:gd name="connsiteX1" fmla="*/ 0 w 45991"/>
                  <a:gd name="connsiteY1" fmla="*/ 91981 h 91981"/>
                  <a:gd name="connsiteX2" fmla="*/ 45991 w 45991"/>
                  <a:gd name="connsiteY2" fmla="*/ 91981 h 91981"/>
                  <a:gd name="connsiteX3" fmla="*/ 0 w 45991"/>
                  <a:gd name="connsiteY3" fmla="*/ 0 h 9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991" h="91981">
                    <a:moveTo>
                      <a:pt x="0" y="0"/>
                    </a:moveTo>
                    <a:lnTo>
                      <a:pt x="0" y="91981"/>
                    </a:lnTo>
                    <a:lnTo>
                      <a:pt x="45991" y="919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자유형 13"/>
              <p:cNvSpPr/>
              <p:nvPr/>
            </p:nvSpPr>
            <p:spPr>
              <a:xfrm flipH="1">
                <a:off x="471482" y="1395924"/>
                <a:ext cx="49933" cy="91981"/>
              </a:xfrm>
              <a:custGeom>
                <a:avLst/>
                <a:gdLst>
                  <a:gd name="connsiteX0" fmla="*/ 0 w 45991"/>
                  <a:gd name="connsiteY0" fmla="*/ 0 h 91981"/>
                  <a:gd name="connsiteX1" fmla="*/ 0 w 45991"/>
                  <a:gd name="connsiteY1" fmla="*/ 91981 h 91981"/>
                  <a:gd name="connsiteX2" fmla="*/ 45991 w 45991"/>
                  <a:gd name="connsiteY2" fmla="*/ 91981 h 91981"/>
                  <a:gd name="connsiteX3" fmla="*/ 0 w 45991"/>
                  <a:gd name="connsiteY3" fmla="*/ 0 h 9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991" h="91981">
                    <a:moveTo>
                      <a:pt x="0" y="0"/>
                    </a:moveTo>
                    <a:lnTo>
                      <a:pt x="0" y="91981"/>
                    </a:lnTo>
                    <a:lnTo>
                      <a:pt x="45991" y="919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" name="제목 114"/>
            <p:cNvSpPr txBox="1">
              <a:spLocks/>
            </p:cNvSpPr>
            <p:nvPr/>
          </p:nvSpPr>
          <p:spPr>
            <a:xfrm>
              <a:off x="3414500" y="2056080"/>
              <a:ext cx="1585655" cy="337004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ko-KR" altLang="en-US" b="1" kern="0" spc="-4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HY헤드라인M" panose="02030600000101010101" pitchFamily="18" charset="-127"/>
                  <a:ea typeface="HY헤드라인M" panose="02030600000101010101" pitchFamily="18" charset="-127"/>
                  <a:cs typeface="Arial" pitchFamily="34" charset="0"/>
                </a:rPr>
                <a:t>처리방침 필수 기재 사항</a:t>
              </a:r>
              <a:endParaRPr lang="ko-KR" altLang="en-US" b="1" kern="0" spc="-4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255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364594"/>
            <a:ext cx="9144000" cy="543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개인정보의 유출</a:t>
            </a:r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법 제</a:t>
            </a:r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34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조</a:t>
            </a:r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2800" dirty="0">
              <a:solidFill>
                <a:schemeClr val="accent4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1" name="직사각형 40"/>
          <p:cNvSpPr/>
          <p:nvPr/>
        </p:nvSpPr>
        <p:spPr bwMode="auto">
          <a:xfrm>
            <a:off x="107504" y="1581183"/>
            <a:ext cx="8809398" cy="283555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lnSpc>
                <a:spcPts val="3300"/>
              </a:lnSpc>
            </a:pPr>
            <a:endParaRPr lang="en-US" altLang="ko-KR" sz="1600" dirty="0" smtClean="0">
              <a:solidFill>
                <a:schemeClr val="tx1"/>
              </a:solidFill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283210" indent="-283210" algn="just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❐ 개인정보가 포함된 서면</a:t>
            </a:r>
            <a:r>
              <a:rPr lang="en-US" altLang="ko-KR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이동식 저장장치</a:t>
            </a:r>
            <a:r>
              <a:rPr lang="en-US" altLang="ko-KR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휴대용 컴퓨터 등을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분실하거나 도난</a:t>
            </a:r>
            <a:r>
              <a:rPr lang="ko-KR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당한 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경우</a:t>
            </a:r>
            <a:endParaRPr lang="en-US" altLang="ko-KR" sz="16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3210" indent="-283210" algn="just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❐ </a:t>
            </a:r>
            <a:r>
              <a:rPr lang="ko-KR" altLang="en-US" sz="1600" b="1" spc="-1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개인정보가 저장된 데이터베이스 등 개인정보처리시스템에 정상적인 </a:t>
            </a:r>
            <a:r>
              <a:rPr lang="ko-KR" altLang="en-US" sz="1600" b="1" spc="-15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권한이 없는 자가 접근</a:t>
            </a:r>
            <a:r>
              <a:rPr lang="ko-KR" altLang="en-US" sz="1600" b="1" spc="-1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 </a:t>
            </a:r>
            <a:r>
              <a:rPr lang="ko-KR" altLang="en-US" sz="1600" b="1" spc="-15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경우</a:t>
            </a:r>
            <a:endParaRPr lang="en-US" altLang="ko-KR" sz="1600" b="1" spc="-15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3210" indent="-283210" algn="just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❐ 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개인정보처리자의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고의 또는 과실로 인해</a:t>
            </a:r>
            <a:r>
              <a:rPr lang="ko-KR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개인정보가 포함된 파일 또는 종이문서</a:t>
            </a:r>
            <a:r>
              <a:rPr lang="en-US" altLang="ko-KR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기타 저장 매체가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권한이 없는 자에게 잘못 전달</a:t>
            </a:r>
            <a:r>
              <a:rPr lang="ko-KR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된 경우</a:t>
            </a:r>
            <a:endParaRPr lang="en-US" altLang="ko-KR" sz="16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3210" indent="-283210" algn="just">
              <a:lnSpc>
                <a:spcPts val="3300"/>
              </a:lnSpc>
            </a:pPr>
            <a:r>
              <a:rPr lang="ko-KR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❐ 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기타 </a:t>
            </a:r>
            <a:r>
              <a:rPr lang="ko-KR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권한이 없는 자에게 개인정보가 전달된 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경우</a:t>
            </a:r>
            <a:endParaRPr lang="ko-KR" altLang="en-US" sz="16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207218" y="1412776"/>
            <a:ext cx="2880000" cy="493253"/>
            <a:chOff x="3393276" y="2051861"/>
            <a:chExt cx="1620000" cy="342699"/>
          </a:xfrm>
        </p:grpSpPr>
        <p:grpSp>
          <p:nvGrpSpPr>
            <p:cNvPr id="43" name="그룹 81"/>
            <p:cNvGrpSpPr/>
            <p:nvPr/>
          </p:nvGrpSpPr>
          <p:grpSpPr>
            <a:xfrm>
              <a:off x="3393276" y="2051861"/>
              <a:ext cx="1620000" cy="342699"/>
              <a:chOff x="471482" y="1390934"/>
              <a:chExt cx="4043874" cy="466703"/>
            </a:xfrm>
          </p:grpSpPr>
          <p:sp>
            <p:nvSpPr>
              <p:cNvPr id="45" name="모서리가 둥근 직사각형 44"/>
              <p:cNvSpPr/>
              <p:nvPr/>
            </p:nvSpPr>
            <p:spPr>
              <a:xfrm>
                <a:off x="511199" y="1390934"/>
                <a:ext cx="3957965" cy="466703"/>
              </a:xfrm>
              <a:prstGeom prst="roundRect">
                <a:avLst>
                  <a:gd name="adj" fmla="val 0"/>
                </a:avLst>
              </a:prstGeom>
              <a:solidFill>
                <a:srgbClr val="28846E"/>
              </a:solidFill>
              <a:ln w="6350">
                <a:solidFill>
                  <a:schemeClr val="bg1"/>
                </a:solidFill>
              </a:ln>
              <a:effectLst>
                <a:outerShdw blurRad="25400" dist="25400" dir="5400000" algn="t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prstClr val="white"/>
                  </a:solidFill>
                </a:endParaRPr>
              </a:p>
            </p:txBody>
          </p:sp>
          <p:pic>
            <p:nvPicPr>
              <p:cNvPr id="46" name="Picture 2" descr="C:\Users\Administrator\Desktop\미래부가치평가\그림3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44097" y="1431892"/>
                <a:ext cx="3906028" cy="40049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>
                <a:outerShdw blurRad="25400" dist="25400" dir="5400000" algn="t" rotWithShape="0">
                  <a:prstClr val="black">
                    <a:alpha val="17000"/>
                  </a:prstClr>
                </a:outerShdw>
              </a:effectLst>
              <a:extLst/>
            </p:spPr>
          </p:pic>
          <p:sp>
            <p:nvSpPr>
              <p:cNvPr id="47" name="직사각형 46"/>
              <p:cNvSpPr/>
              <p:nvPr/>
            </p:nvSpPr>
            <p:spPr>
              <a:xfrm>
                <a:off x="530658" y="1407733"/>
                <a:ext cx="3919468" cy="45719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41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16200000" scaled="0"/>
              </a:gradFill>
              <a:ln w="22225">
                <a:noFill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자유형 47"/>
              <p:cNvSpPr/>
              <p:nvPr/>
            </p:nvSpPr>
            <p:spPr>
              <a:xfrm>
                <a:off x="4465423" y="1395924"/>
                <a:ext cx="49933" cy="91981"/>
              </a:xfrm>
              <a:custGeom>
                <a:avLst/>
                <a:gdLst>
                  <a:gd name="connsiteX0" fmla="*/ 0 w 45991"/>
                  <a:gd name="connsiteY0" fmla="*/ 0 h 91981"/>
                  <a:gd name="connsiteX1" fmla="*/ 0 w 45991"/>
                  <a:gd name="connsiteY1" fmla="*/ 91981 h 91981"/>
                  <a:gd name="connsiteX2" fmla="*/ 45991 w 45991"/>
                  <a:gd name="connsiteY2" fmla="*/ 91981 h 91981"/>
                  <a:gd name="connsiteX3" fmla="*/ 0 w 45991"/>
                  <a:gd name="connsiteY3" fmla="*/ 0 h 9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991" h="91981">
                    <a:moveTo>
                      <a:pt x="0" y="0"/>
                    </a:moveTo>
                    <a:lnTo>
                      <a:pt x="0" y="91981"/>
                    </a:lnTo>
                    <a:lnTo>
                      <a:pt x="45991" y="919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자유형 48"/>
              <p:cNvSpPr/>
              <p:nvPr/>
            </p:nvSpPr>
            <p:spPr>
              <a:xfrm flipH="1">
                <a:off x="471482" y="1395924"/>
                <a:ext cx="49933" cy="91981"/>
              </a:xfrm>
              <a:custGeom>
                <a:avLst/>
                <a:gdLst>
                  <a:gd name="connsiteX0" fmla="*/ 0 w 45991"/>
                  <a:gd name="connsiteY0" fmla="*/ 0 h 91981"/>
                  <a:gd name="connsiteX1" fmla="*/ 0 w 45991"/>
                  <a:gd name="connsiteY1" fmla="*/ 91981 h 91981"/>
                  <a:gd name="connsiteX2" fmla="*/ 45991 w 45991"/>
                  <a:gd name="connsiteY2" fmla="*/ 91981 h 91981"/>
                  <a:gd name="connsiteX3" fmla="*/ 0 w 45991"/>
                  <a:gd name="connsiteY3" fmla="*/ 0 h 9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991" h="91981">
                    <a:moveTo>
                      <a:pt x="0" y="0"/>
                    </a:moveTo>
                    <a:lnTo>
                      <a:pt x="0" y="91981"/>
                    </a:lnTo>
                    <a:lnTo>
                      <a:pt x="45991" y="919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제목 114"/>
            <p:cNvSpPr txBox="1">
              <a:spLocks/>
            </p:cNvSpPr>
            <p:nvPr/>
          </p:nvSpPr>
          <p:spPr>
            <a:xfrm>
              <a:off x="3414500" y="2056080"/>
              <a:ext cx="1598776" cy="337004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ko-KR" altLang="en-US" b="1" kern="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HY헤드라인M" panose="02030600000101010101" pitchFamily="18" charset="-127"/>
                  <a:ea typeface="HY헤드라인M" panose="02030600000101010101" pitchFamily="18" charset="-127"/>
                  <a:cs typeface="Arial" pitchFamily="34" charset="0"/>
                </a:rPr>
                <a:t>개인정보의 유출</a:t>
              </a:r>
              <a:endParaRPr lang="ko-KR" altLang="en-US" sz="1600" b="1" kern="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endParaRPr>
            </a:p>
          </p:txBody>
        </p:sp>
      </p:grpSp>
      <p:sp>
        <p:nvSpPr>
          <p:cNvPr id="50" name="직사각형 49"/>
          <p:cNvSpPr/>
          <p:nvPr/>
        </p:nvSpPr>
        <p:spPr bwMode="auto">
          <a:xfrm>
            <a:off x="107504" y="4865628"/>
            <a:ext cx="8919251" cy="158770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❐ 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일반적으로 홈페이지를 이용하는 자가 해킹 등 특별한 방법을 이용하지 않고</a:t>
            </a:r>
            <a:r>
              <a:rPr lang="en-US" altLang="ko-KR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정상적으로 </a:t>
            </a:r>
            <a:endParaRPr lang="en-US" altLang="ko-KR" sz="16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인터넷을 이용하면서 타인의 개인정보를 취득할 수 있도록 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인터넷에 방치되어 있는 것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말함</a:t>
            </a:r>
            <a:endParaRPr lang="en-US" altLang="ko-KR" sz="16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                            (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출처</a:t>
            </a:r>
            <a:r>
              <a:rPr lang="en-US" altLang="ko-KR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홈페이지 개인정보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노출방지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가이드라인</a:t>
            </a:r>
            <a:r>
              <a:rPr lang="en-US" altLang="ko-KR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행자부</a:t>
            </a:r>
            <a:r>
              <a:rPr lang="en-US" altLang="ko-KR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6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51" name="그룹 50"/>
          <p:cNvGrpSpPr/>
          <p:nvPr/>
        </p:nvGrpSpPr>
        <p:grpSpPr>
          <a:xfrm>
            <a:off x="242781" y="4509120"/>
            <a:ext cx="2880000" cy="476675"/>
            <a:chOff x="3393276" y="2051861"/>
            <a:chExt cx="1620000" cy="342699"/>
          </a:xfrm>
        </p:grpSpPr>
        <p:grpSp>
          <p:nvGrpSpPr>
            <p:cNvPr id="52" name="그룹 81"/>
            <p:cNvGrpSpPr/>
            <p:nvPr/>
          </p:nvGrpSpPr>
          <p:grpSpPr>
            <a:xfrm>
              <a:off x="3393276" y="2051861"/>
              <a:ext cx="1620000" cy="342699"/>
              <a:chOff x="471482" y="1390934"/>
              <a:chExt cx="4043874" cy="466703"/>
            </a:xfrm>
          </p:grpSpPr>
          <p:sp>
            <p:nvSpPr>
              <p:cNvPr id="54" name="모서리가 둥근 직사각형 53"/>
              <p:cNvSpPr/>
              <p:nvPr/>
            </p:nvSpPr>
            <p:spPr>
              <a:xfrm>
                <a:off x="511199" y="1390934"/>
                <a:ext cx="3957965" cy="466703"/>
              </a:xfrm>
              <a:prstGeom prst="roundRect">
                <a:avLst>
                  <a:gd name="adj" fmla="val 0"/>
                </a:avLst>
              </a:prstGeom>
              <a:solidFill>
                <a:srgbClr val="28846E"/>
              </a:solidFill>
              <a:ln w="6350">
                <a:solidFill>
                  <a:schemeClr val="bg1"/>
                </a:solidFill>
              </a:ln>
              <a:effectLst>
                <a:outerShdw blurRad="25400" dist="25400" dir="5400000" algn="t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prstClr val="white"/>
                  </a:solidFill>
                </a:endParaRPr>
              </a:p>
            </p:txBody>
          </p:sp>
          <p:pic>
            <p:nvPicPr>
              <p:cNvPr id="55" name="Picture 2" descr="C:\Users\Administrator\Desktop\미래부가치평가\그림3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44096" y="1431891"/>
                <a:ext cx="3140726" cy="4004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6" name="직사각형 55"/>
              <p:cNvSpPr/>
              <p:nvPr/>
            </p:nvSpPr>
            <p:spPr>
              <a:xfrm>
                <a:off x="530658" y="1407733"/>
                <a:ext cx="3919468" cy="45719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41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16200000" scaled="0"/>
              </a:gradFill>
              <a:ln w="22225">
                <a:noFill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자유형 56"/>
              <p:cNvSpPr/>
              <p:nvPr/>
            </p:nvSpPr>
            <p:spPr>
              <a:xfrm>
                <a:off x="4465423" y="1395924"/>
                <a:ext cx="49933" cy="91981"/>
              </a:xfrm>
              <a:custGeom>
                <a:avLst/>
                <a:gdLst>
                  <a:gd name="connsiteX0" fmla="*/ 0 w 45991"/>
                  <a:gd name="connsiteY0" fmla="*/ 0 h 91981"/>
                  <a:gd name="connsiteX1" fmla="*/ 0 w 45991"/>
                  <a:gd name="connsiteY1" fmla="*/ 91981 h 91981"/>
                  <a:gd name="connsiteX2" fmla="*/ 45991 w 45991"/>
                  <a:gd name="connsiteY2" fmla="*/ 91981 h 91981"/>
                  <a:gd name="connsiteX3" fmla="*/ 0 w 45991"/>
                  <a:gd name="connsiteY3" fmla="*/ 0 h 9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991" h="91981">
                    <a:moveTo>
                      <a:pt x="0" y="0"/>
                    </a:moveTo>
                    <a:lnTo>
                      <a:pt x="0" y="91981"/>
                    </a:lnTo>
                    <a:lnTo>
                      <a:pt x="45991" y="919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자유형 57"/>
              <p:cNvSpPr/>
              <p:nvPr/>
            </p:nvSpPr>
            <p:spPr>
              <a:xfrm flipH="1">
                <a:off x="471482" y="1395924"/>
                <a:ext cx="49933" cy="91981"/>
              </a:xfrm>
              <a:custGeom>
                <a:avLst/>
                <a:gdLst>
                  <a:gd name="connsiteX0" fmla="*/ 0 w 45991"/>
                  <a:gd name="connsiteY0" fmla="*/ 0 h 91981"/>
                  <a:gd name="connsiteX1" fmla="*/ 0 w 45991"/>
                  <a:gd name="connsiteY1" fmla="*/ 91981 h 91981"/>
                  <a:gd name="connsiteX2" fmla="*/ 45991 w 45991"/>
                  <a:gd name="connsiteY2" fmla="*/ 91981 h 91981"/>
                  <a:gd name="connsiteX3" fmla="*/ 0 w 45991"/>
                  <a:gd name="connsiteY3" fmla="*/ 0 h 9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991" h="91981">
                    <a:moveTo>
                      <a:pt x="0" y="0"/>
                    </a:moveTo>
                    <a:lnTo>
                      <a:pt x="0" y="91981"/>
                    </a:lnTo>
                    <a:lnTo>
                      <a:pt x="45991" y="919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5875" cap="rnd">
                <a:noFill/>
                <a:tailEnd type="non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3" name="제목 114"/>
            <p:cNvSpPr txBox="1">
              <a:spLocks/>
            </p:cNvSpPr>
            <p:nvPr/>
          </p:nvSpPr>
          <p:spPr>
            <a:xfrm>
              <a:off x="3414500" y="2056080"/>
              <a:ext cx="1585655" cy="337004"/>
            </a:xfrm>
            <a:prstGeom prst="rect">
              <a:avLst/>
            </a:prstGeom>
            <a:effectLst>
              <a:outerShdw blurRad="76200" dir="5400000" algn="ctr" rotWithShape="0">
                <a:sysClr val="windowText" lastClr="000000"/>
              </a:outerShdw>
            </a:effectLst>
          </p:spPr>
          <p:txBody>
            <a:bodyPr anchor="ctr" anchorCtr="0"/>
            <a:lstStyle/>
            <a:p>
              <a:pPr algn="ctr" eaLnBrk="0" latinLnBrk="0" hangingPunct="0">
                <a:defRPr/>
              </a:pPr>
              <a:r>
                <a:rPr lang="ko-KR" altLang="en-US" b="1" kern="0" spc="-40" dirty="0" smtClean="0">
                  <a:gradFill>
                    <a:gsLst>
                      <a:gs pos="100000">
                        <a:prstClr val="white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HY헤드라인M" panose="02030600000101010101" pitchFamily="18" charset="-127"/>
                  <a:ea typeface="HY헤드라인M" panose="02030600000101010101" pitchFamily="18" charset="-127"/>
                  <a:cs typeface="Arial" pitchFamily="34" charset="0"/>
                </a:rPr>
                <a:t>개인정보의 노출</a:t>
              </a:r>
              <a:endParaRPr lang="ko-KR" altLang="en-US" b="1" kern="0" spc="-40" dirty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endParaRPr>
            </a:p>
          </p:txBody>
        </p:sp>
      </p:grpSp>
      <p:sp>
        <p:nvSpPr>
          <p:cNvPr id="59" name="직사각형 58"/>
          <p:cNvSpPr/>
          <p:nvPr/>
        </p:nvSpPr>
        <p:spPr>
          <a:xfrm>
            <a:off x="5890598" y="1581183"/>
            <a:ext cx="2948243" cy="5155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3210" indent="-283210" algn="just">
              <a:lnSpc>
                <a:spcPts val="3300"/>
              </a:lnSpc>
            </a:pPr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600" b="1" kern="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itchFamily="34" charset="0"/>
              </a:rPr>
              <a:t>표준개인정보보호지침 제</a:t>
            </a:r>
            <a:r>
              <a:rPr lang="en-US" altLang="ko-KR" sz="1600" b="1" kern="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itchFamily="34" charset="0"/>
              </a:rPr>
              <a:t>25</a:t>
            </a:r>
            <a:r>
              <a:rPr lang="ko-KR" altLang="en-US" sz="1600" b="1" kern="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itchFamily="34" charset="0"/>
              </a:rPr>
              <a:t>조</a:t>
            </a:r>
            <a:r>
              <a:rPr lang="en-US" altLang="ko-KR" sz="1600" b="1" kern="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itchFamily="34" charset="0"/>
              </a:rPr>
              <a:t>)</a:t>
            </a:r>
            <a:endParaRPr lang="ko-KR" altLang="en-US" sz="1600" dirty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8931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364594"/>
            <a:ext cx="9144000" cy="543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개인정보의 유출</a:t>
            </a:r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법 제</a:t>
            </a:r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34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조</a:t>
            </a:r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2800" dirty="0">
              <a:solidFill>
                <a:schemeClr val="accent4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5" name="Text Box 17"/>
          <p:cNvSpPr txBox="1">
            <a:spLocks noChangeArrowheads="1"/>
          </p:cNvSpPr>
          <p:nvPr/>
        </p:nvSpPr>
        <p:spPr bwMode="auto">
          <a:xfrm>
            <a:off x="81022" y="3058912"/>
            <a:ext cx="8139179" cy="91035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54000" rIns="54000">
            <a:spAutoFit/>
          </a:bodyPr>
          <a:lstStyle>
            <a:lvl1pPr marL="266700" indent="-266700" eaLnBrk="0" hangingPunct="0">
              <a:defRPr b="1">
                <a:solidFill>
                  <a:schemeClr val="tx1"/>
                </a:solidFill>
                <a:latin typeface="HY견고딕" pitchFamily="18" charset="-127"/>
                <a:ea typeface="굴림" pitchFamily="50" charset="-127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HY견고딕" pitchFamily="18" charset="-127"/>
                <a:ea typeface="굴림" pitchFamily="50" charset="-127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HY견고딕" pitchFamily="18" charset="-127"/>
                <a:ea typeface="굴림" pitchFamily="50" charset="-127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HY견고딕" pitchFamily="18" charset="-127"/>
                <a:ea typeface="굴림" pitchFamily="50" charset="-127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HY견고딕" pitchFamily="18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Y견고딕" pitchFamily="18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Y견고딕" pitchFamily="18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Y견고딕" pitchFamily="18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Y견고딕" pitchFamily="18" charset="-127"/>
                <a:ea typeface="굴림" pitchFamily="50" charset="-127"/>
              </a:defRPr>
            </a:lvl9pPr>
          </a:lstStyle>
          <a:p>
            <a:pPr marL="266700" marR="0" lvl="0" indent="-266700" defTabSz="914400" eaLnBrk="0" fontAlgn="base" latinLnBrk="0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>
                <a:srgbClr val="0000FF"/>
              </a:buClr>
              <a:buSzPct val="80000"/>
              <a:buFontTx/>
              <a:buNone/>
              <a:tabLst/>
              <a:defRPr/>
            </a:pPr>
            <a:r>
              <a:rPr kumimoji="1" lang="ko-KR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    개인정보 유출 시</a:t>
            </a:r>
            <a:r>
              <a:rPr kumimoji="1" lang="en-US" altLang="ko-KR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,</a:t>
            </a:r>
            <a:r>
              <a:rPr kumimoji="1" lang="ko-KR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 정보주체에게 알려야 할 사항</a:t>
            </a:r>
            <a:endParaRPr kumimoji="1" lang="en-US" altLang="ko-KR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itchFamily="18" charset="-127"/>
              <a:ea typeface="굴림" pitchFamily="50" charset="-127"/>
            </a:endParaRPr>
          </a:p>
        </p:txBody>
      </p:sp>
      <p:grpSp>
        <p:nvGrpSpPr>
          <p:cNvPr id="78" name="그룹 28"/>
          <p:cNvGrpSpPr/>
          <p:nvPr/>
        </p:nvGrpSpPr>
        <p:grpSpPr>
          <a:xfrm>
            <a:off x="35495" y="1196752"/>
            <a:ext cx="8928993" cy="1613197"/>
            <a:chOff x="595313" y="3933056"/>
            <a:chExt cx="8569326" cy="3113890"/>
          </a:xfrm>
        </p:grpSpPr>
        <p:sp>
          <p:nvSpPr>
            <p:cNvPr id="80" name="AutoShape 30"/>
            <p:cNvSpPr>
              <a:spLocks noChangeArrowheads="1"/>
            </p:cNvSpPr>
            <p:nvPr/>
          </p:nvSpPr>
          <p:spPr bwMode="auto">
            <a:xfrm>
              <a:off x="595313" y="3933056"/>
              <a:ext cx="8569326" cy="3113890"/>
            </a:xfrm>
            <a:prstGeom prst="roundRect">
              <a:avLst>
                <a:gd name="adj" fmla="val 16509"/>
              </a:avLst>
            </a:prstGeom>
            <a:gradFill rotWithShape="1">
              <a:gsLst>
                <a:gs pos="0">
                  <a:srgbClr val="ADD8ED"/>
                </a:gs>
                <a:gs pos="100000">
                  <a:srgbClr val="ADD8ED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12700" algn="ctr">
              <a:solidFill>
                <a:srgbClr val="318FCF"/>
              </a:solidFill>
              <a:round/>
              <a:headEnd/>
              <a:tailEnd/>
            </a:ln>
            <a:effectLst>
              <a:outerShdw dist="28398" dir="3806097" algn="ctr" rotWithShape="0">
                <a:srgbClr val="DDDDDD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eaLnBrk="0" fontAlgn="base" latinLnBrk="0" hangingPunct="0">
                <a:lnSpc>
                  <a:spcPct val="110000"/>
                </a:lnSpc>
                <a:spcBef>
                  <a:spcPct val="60000"/>
                </a:spcBef>
                <a:spcAft>
                  <a:spcPct val="0"/>
                </a:spcAft>
                <a:buClr>
                  <a:srgbClr val="006600"/>
                </a:buClr>
                <a:buSzPct val="80000"/>
                <a:buFont typeface="Wingdings" pitchFamily="2" charset="2"/>
                <a:buChar char="l"/>
                <a:defRPr/>
              </a:pPr>
              <a:endParaRPr kumimoji="1" lang="ko-KR" altLang="en-US" dirty="0">
                <a:solidFill>
                  <a:prstClr val="black"/>
                </a:solidFill>
                <a:latin typeface="굴림" pitchFamily="50" charset="-127"/>
                <a:ea typeface="HY견고딕" pitchFamily="18" charset="-127"/>
              </a:endParaRPr>
            </a:p>
          </p:txBody>
        </p:sp>
        <p:sp>
          <p:nvSpPr>
            <p:cNvPr id="81" name="AutoShape 32"/>
            <p:cNvSpPr>
              <a:spLocks noChangeArrowheads="1"/>
            </p:cNvSpPr>
            <p:nvPr/>
          </p:nvSpPr>
          <p:spPr bwMode="auto">
            <a:xfrm>
              <a:off x="618839" y="3972088"/>
              <a:ext cx="8488935" cy="58548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1E8F8"/>
                </a:gs>
                <a:gs pos="100000">
                  <a:srgbClr val="C0E0F6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latinLnBrk="0" hangingPunct="0">
                <a:lnSpc>
                  <a:spcPct val="110000"/>
                </a:lnSpc>
                <a:spcBef>
                  <a:spcPct val="60000"/>
                </a:spcBef>
                <a:spcAft>
                  <a:spcPct val="0"/>
                </a:spcAft>
                <a:buClr>
                  <a:srgbClr val="006600"/>
                </a:buClr>
                <a:buSzPct val="80000"/>
                <a:buFont typeface="Wingdings" pitchFamily="2" charset="2"/>
                <a:buChar char="l"/>
              </a:pPr>
              <a:endParaRPr kumimoji="1" lang="ko-KR" altLang="en-US">
                <a:solidFill>
                  <a:prstClr val="black"/>
                </a:solidFill>
                <a:latin typeface="굴림" pitchFamily="50" charset="-127"/>
                <a:ea typeface="HY견고딕" pitchFamily="18" charset="-127"/>
              </a:endParaRPr>
            </a:p>
          </p:txBody>
        </p:sp>
        <p:sp>
          <p:nvSpPr>
            <p:cNvPr id="82" name="Text Box 34"/>
            <p:cNvSpPr txBox="1">
              <a:spLocks noChangeArrowheads="1"/>
            </p:cNvSpPr>
            <p:nvPr/>
          </p:nvSpPr>
          <p:spPr bwMode="auto">
            <a:xfrm>
              <a:off x="618840" y="4081398"/>
              <a:ext cx="8545799" cy="258428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54000" rIns="54000">
              <a:spAutoFit/>
            </a:bodyPr>
            <a:lstStyle/>
            <a:p>
              <a:pPr marL="285750" indent="-285750" fontAlgn="base" latinLnBrk="0">
                <a:spcBef>
                  <a:spcPct val="30000"/>
                </a:spcBef>
                <a:spcAft>
                  <a:spcPct val="0"/>
                </a:spcAft>
                <a:buClr>
                  <a:srgbClr val="0000FF"/>
                </a:buClr>
                <a:buSzPct val="80000"/>
                <a:buFont typeface="Wingdings" panose="05000000000000000000" pitchFamily="2" charset="2"/>
                <a:buChar char="Ø"/>
              </a:pPr>
              <a:r>
                <a:rPr kumimoji="1" lang="ko-KR" altLang="en-US" dirty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1" lang="ko-KR" altLang="en-US" dirty="0" smtClean="0">
                  <a:latin typeface="맑은 고딕" pitchFamily="50" charset="-127"/>
                  <a:ea typeface="맑은 고딕" pitchFamily="50" charset="-127"/>
                </a:rPr>
                <a:t>   </a:t>
              </a:r>
              <a:r>
                <a:rPr kumimoji="1" lang="ko-KR" altLang="en-US" dirty="0" smtClean="0">
                  <a:latin typeface="HY헤드라인M" pitchFamily="18" charset="-127"/>
                  <a:ea typeface="HY헤드라인M" pitchFamily="18" charset="-127"/>
                </a:rPr>
                <a:t>법 제</a:t>
              </a:r>
              <a:r>
                <a:rPr kumimoji="1" lang="en-US" altLang="ko-KR" dirty="0" smtClean="0">
                  <a:latin typeface="HY헤드라인M" pitchFamily="18" charset="-127"/>
                  <a:ea typeface="HY헤드라인M" pitchFamily="18" charset="-127"/>
                </a:rPr>
                <a:t>34</a:t>
              </a:r>
              <a:r>
                <a:rPr kumimoji="1" lang="ko-KR" altLang="en-US" dirty="0" smtClean="0">
                  <a:latin typeface="HY헤드라인M" pitchFamily="18" charset="-127"/>
                  <a:ea typeface="HY헤드라인M" pitchFamily="18" charset="-127"/>
                </a:rPr>
                <a:t>조</a:t>
              </a:r>
              <a:r>
                <a:rPr kumimoji="1" lang="en-US" altLang="ko-KR" dirty="0" smtClean="0">
                  <a:latin typeface="HY헤드라인M" pitchFamily="18" charset="-127"/>
                  <a:ea typeface="HY헤드라인M" pitchFamily="18" charset="-127"/>
                </a:rPr>
                <a:t>, </a:t>
              </a:r>
              <a:r>
                <a:rPr kumimoji="1" lang="ko-KR" altLang="en-US" dirty="0" smtClean="0">
                  <a:latin typeface="HY헤드라인M" pitchFamily="18" charset="-127"/>
                  <a:ea typeface="HY헤드라인M" pitchFamily="18" charset="-127"/>
                </a:rPr>
                <a:t>시행령 제</a:t>
              </a:r>
              <a:r>
                <a:rPr kumimoji="1" lang="en-US" altLang="ko-KR" dirty="0" smtClean="0">
                  <a:latin typeface="HY헤드라인M" pitchFamily="18" charset="-127"/>
                  <a:ea typeface="HY헤드라인M" pitchFamily="18" charset="-127"/>
                </a:rPr>
                <a:t>39</a:t>
              </a:r>
              <a:r>
                <a:rPr kumimoji="1" lang="ko-KR" altLang="en-US" dirty="0" smtClean="0">
                  <a:latin typeface="HY헤드라인M" pitchFamily="18" charset="-127"/>
                  <a:ea typeface="HY헤드라인M" pitchFamily="18" charset="-127"/>
                </a:rPr>
                <a:t>조</a:t>
              </a:r>
              <a:r>
                <a:rPr kumimoji="1" lang="en-US" altLang="ko-KR" dirty="0" smtClean="0">
                  <a:latin typeface="HY헤드라인M" pitchFamily="18" charset="-127"/>
                  <a:ea typeface="HY헤드라인M" pitchFamily="18" charset="-127"/>
                </a:rPr>
                <a:t>~40</a:t>
              </a:r>
              <a:r>
                <a:rPr kumimoji="1" lang="ko-KR" altLang="en-US" dirty="0" smtClean="0">
                  <a:latin typeface="HY헤드라인M" pitchFamily="18" charset="-127"/>
                  <a:ea typeface="HY헤드라인M" pitchFamily="18" charset="-127"/>
                </a:rPr>
                <a:t>조</a:t>
              </a:r>
              <a:r>
                <a:rPr kumimoji="1" lang="en-US" altLang="ko-KR" dirty="0" smtClean="0">
                  <a:latin typeface="HY헤드라인M" pitchFamily="18" charset="-127"/>
                  <a:ea typeface="HY헤드라인M" pitchFamily="18" charset="-127"/>
                </a:rPr>
                <a:t>, </a:t>
              </a:r>
              <a:r>
                <a:rPr kumimoji="1" lang="ko-KR" altLang="en-US" dirty="0" smtClean="0">
                  <a:latin typeface="HY헤드라인M" pitchFamily="18" charset="-127"/>
                  <a:ea typeface="HY헤드라인M" pitchFamily="18" charset="-127"/>
                </a:rPr>
                <a:t>교육부 지침 제</a:t>
              </a:r>
              <a:r>
                <a:rPr kumimoji="1" lang="en-US" altLang="ko-KR" dirty="0" smtClean="0">
                  <a:latin typeface="HY헤드라인M" pitchFamily="18" charset="-127"/>
                  <a:ea typeface="HY헤드라인M" pitchFamily="18" charset="-127"/>
                </a:rPr>
                <a:t>50</a:t>
              </a:r>
              <a:r>
                <a:rPr kumimoji="1" lang="ko-KR" altLang="en-US" dirty="0" smtClean="0">
                  <a:latin typeface="HY헤드라인M" pitchFamily="18" charset="-127"/>
                  <a:ea typeface="HY헤드라인M" pitchFamily="18" charset="-127"/>
                </a:rPr>
                <a:t>조</a:t>
              </a:r>
              <a:r>
                <a:rPr kumimoji="1" lang="en-US" altLang="ko-KR" dirty="0" smtClean="0">
                  <a:latin typeface="HY헤드라인M" pitchFamily="18" charset="-127"/>
                  <a:ea typeface="HY헤드라인M" pitchFamily="18" charset="-127"/>
                </a:rPr>
                <a:t>~53</a:t>
              </a:r>
              <a:r>
                <a:rPr kumimoji="1" lang="ko-KR" altLang="en-US" dirty="0" smtClean="0">
                  <a:latin typeface="HY헤드라인M" pitchFamily="18" charset="-127"/>
                  <a:ea typeface="HY헤드라인M" pitchFamily="18" charset="-127"/>
                </a:rPr>
                <a:t>조</a:t>
              </a:r>
              <a:endParaRPr kumimoji="1" lang="en-US" altLang="ko-KR" dirty="0" smtClean="0">
                <a:latin typeface="HY헤드라인M" pitchFamily="18" charset="-127"/>
                <a:ea typeface="HY헤드라인M" pitchFamily="18" charset="-127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   </a:t>
              </a:r>
              <a:r>
                <a:rPr kumimoji="1" lang="en-US" altLang="ko-KR" sz="17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- </a:t>
              </a:r>
              <a:r>
                <a:rPr kumimoji="1" lang="ko-KR" altLang="en-US" sz="17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개인정보 </a:t>
              </a:r>
              <a:r>
                <a:rPr kumimoji="1" lang="en-US" altLang="ko-KR" sz="17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1</a:t>
              </a:r>
              <a:r>
                <a:rPr kumimoji="1" lang="ko-KR" altLang="en-US" sz="17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만 명 이상 유출 시</a:t>
              </a:r>
              <a:r>
                <a:rPr kumimoji="1" lang="en-US" altLang="ko-KR" sz="17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,</a:t>
              </a:r>
              <a:r>
                <a:rPr kumimoji="1" lang="ko-KR" altLang="en-US" sz="17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 한국인터넷진흥원에 신고</a:t>
              </a:r>
              <a:r>
                <a:rPr kumimoji="1" lang="en-US" altLang="ko-KR" sz="17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(</a:t>
              </a:r>
              <a:r>
                <a:rPr kumimoji="1" lang="ko-KR" altLang="en-US" sz="17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미신고시</a:t>
              </a:r>
              <a:r>
                <a:rPr kumimoji="1" lang="en-US" altLang="ko-KR" sz="17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, 3</a:t>
              </a:r>
              <a:r>
                <a:rPr kumimoji="1" lang="ko-KR" altLang="en-US" sz="17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천 만원 과태료</a:t>
              </a:r>
              <a:r>
                <a:rPr kumimoji="1" lang="en-US" altLang="ko-KR" sz="17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 </a:t>
              </a:r>
              <a:r>
                <a:rPr kumimoji="1" lang="en-US" altLang="ko-KR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     </a:t>
              </a:r>
              <a:r>
                <a:rPr kumimoji="1" lang="ko-KR" altLang="en-US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개별통보 및 홈페이지에 유출 사실 </a:t>
              </a:r>
              <a:r>
                <a:rPr kumimoji="1" lang="en-US" altLang="ko-KR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7</a:t>
              </a:r>
              <a:r>
                <a:rPr kumimoji="1" lang="ko-KR" altLang="en-US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일 이상 게재</a:t>
              </a:r>
              <a:r>
                <a:rPr kumimoji="1" lang="en-US" altLang="ko-KR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(</a:t>
              </a:r>
              <a:r>
                <a:rPr kumimoji="1" lang="ko-KR" altLang="en-US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미 게재 시</a:t>
              </a:r>
              <a:r>
                <a:rPr kumimoji="1" lang="en-US" altLang="ko-KR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, </a:t>
              </a:r>
              <a:r>
                <a:rPr kumimoji="1" lang="ko-KR" altLang="en-US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시정조치 명령</a:t>
              </a:r>
              <a:r>
                <a:rPr kumimoji="1" lang="en-US" altLang="ko-KR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)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   - </a:t>
              </a:r>
              <a:r>
                <a:rPr kumimoji="1" lang="en-US" altLang="ko-KR" spc="-15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1</a:t>
              </a:r>
              <a:r>
                <a:rPr kumimoji="1" lang="ko-KR" altLang="en-US" spc="-15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명 이상 개인정보 유출 시</a:t>
              </a:r>
              <a:r>
                <a:rPr kumimoji="1" lang="en-US" altLang="ko-KR" spc="-15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, </a:t>
              </a:r>
              <a:r>
                <a:rPr kumimoji="1" lang="ko-KR" altLang="en-US" spc="-15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상급기관 경유 </a:t>
              </a:r>
              <a:r>
                <a:rPr kumimoji="1" lang="en-US" altLang="ko-KR" spc="-15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5</a:t>
              </a:r>
              <a:r>
                <a:rPr kumimoji="1" lang="ko-KR" altLang="en-US" spc="-15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"/>
                </a:rPr>
                <a:t>일 이내 유출내용 및 조치결과 교육부에 보고</a:t>
              </a:r>
              <a:endParaRPr kumimoji="1" lang="en-US" altLang="ko-KR" spc="-15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endParaRPr>
            </a:p>
          </p:txBody>
        </p:sp>
      </p:grpSp>
      <p:grpSp>
        <p:nvGrpSpPr>
          <p:cNvPr id="83" name="그룹 82"/>
          <p:cNvGrpSpPr/>
          <p:nvPr/>
        </p:nvGrpSpPr>
        <p:grpSpPr>
          <a:xfrm>
            <a:off x="44286" y="3608682"/>
            <a:ext cx="8894256" cy="1691372"/>
            <a:chOff x="945883" y="3549474"/>
            <a:chExt cx="8136136" cy="2232133"/>
          </a:xfrm>
        </p:grpSpPr>
        <p:sp>
          <p:nvSpPr>
            <p:cNvPr id="84" name="모서리가 둥근 직사각형 83"/>
            <p:cNvSpPr/>
            <p:nvPr/>
          </p:nvSpPr>
          <p:spPr bwMode="auto">
            <a:xfrm>
              <a:off x="945883" y="3549474"/>
              <a:ext cx="8136136" cy="2232133"/>
            </a:xfrm>
            <a:prstGeom prst="roundRect">
              <a:avLst>
                <a:gd name="adj" fmla="val 7854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50000"/>
                </a:lnSpc>
                <a:spcBef>
                  <a:spcPct val="60000"/>
                </a:spcBef>
                <a:spcAft>
                  <a:spcPct val="0"/>
                </a:spcAft>
                <a:buClr>
                  <a:srgbClr val="006600"/>
                </a:buClr>
                <a:buSzPct val="80000"/>
                <a:buFont typeface="Wingdings" pitchFamily="2" charset="2"/>
                <a:buChar char="l"/>
                <a:tabLst/>
                <a:defRPr/>
              </a:pPr>
              <a:endParaRPr kumimoji="1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endParaRPr>
            </a:p>
          </p:txBody>
        </p:sp>
        <p:sp>
          <p:nvSpPr>
            <p:cNvPr id="85" name="직사각형 70"/>
            <p:cNvSpPr>
              <a:spLocks noChangeArrowheads="1"/>
            </p:cNvSpPr>
            <p:nvPr/>
          </p:nvSpPr>
          <p:spPr bwMode="auto">
            <a:xfrm>
              <a:off x="979488" y="3785475"/>
              <a:ext cx="8072437" cy="1675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marR="0" lvl="0" indent="-342900" algn="just" defTabSz="91440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600"/>
                </a:buClr>
                <a:buSzPct val="80000"/>
                <a:buFontTx/>
                <a:buNone/>
                <a:tabLst/>
                <a:defRPr/>
              </a:pPr>
              <a:r>
                <a:rPr kumimoji="1" lang="en-US" altLang="ko-K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 1. </a:t>
              </a:r>
              <a:r>
                <a:rPr kumimoji="1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유출된 개인정보의 항목                         </a:t>
              </a:r>
              <a:r>
                <a:rPr kumimoji="1" lang="en-US" altLang="ko-K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 2. </a:t>
              </a:r>
              <a:r>
                <a:rPr kumimoji="1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유출된 시점과 그 경위</a:t>
              </a:r>
              <a:endParaRPr kumimoji="1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  <a:p>
              <a:pPr marL="342900" marR="0" lvl="0" indent="-342900" algn="just" defTabSz="91440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600"/>
                </a:buClr>
                <a:buSzPct val="80000"/>
                <a:buFontTx/>
                <a:buNone/>
                <a:tabLst/>
                <a:defRPr/>
              </a:pPr>
              <a:r>
                <a:rPr kumimoji="1" lang="en-US" altLang="ko-K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 3. </a:t>
              </a:r>
              <a:r>
                <a:rPr kumimoji="1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피해 최소화를 위한 정보주체의 조치 방법</a:t>
              </a:r>
              <a:endParaRPr kumimoji="1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  <a:p>
              <a:pPr marL="342900" marR="0" lvl="0" indent="-342900" algn="just" defTabSz="91440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600"/>
                </a:buClr>
                <a:buSzPct val="80000"/>
                <a:buFontTx/>
                <a:buNone/>
                <a:tabLst/>
                <a:defRPr/>
              </a:pPr>
              <a:r>
                <a:rPr kumimoji="1" lang="en-US" altLang="ko-K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 4. </a:t>
              </a:r>
              <a:r>
                <a:rPr kumimoji="1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기관</a:t>
              </a:r>
              <a:r>
                <a:rPr kumimoji="1" lang="en-US" altLang="ko-K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kumimoji="1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학교</a:t>
              </a:r>
              <a:r>
                <a:rPr kumimoji="1" lang="en-US" altLang="ko-K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)</a:t>
              </a:r>
              <a:r>
                <a:rPr kumimoji="1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의 대응조치 및 피해 구제절차   </a:t>
              </a:r>
              <a:r>
                <a:rPr kumimoji="1" lang="en-US" altLang="ko-K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5. </a:t>
              </a:r>
              <a:r>
                <a:rPr kumimoji="1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피해 신고접수 담당부서 및 연락처</a:t>
              </a:r>
              <a:endParaRPr kumimoji="1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86" name="그룹 85"/>
          <p:cNvGrpSpPr/>
          <p:nvPr/>
        </p:nvGrpSpPr>
        <p:grpSpPr>
          <a:xfrm>
            <a:off x="61196" y="5497572"/>
            <a:ext cx="8845227" cy="1243797"/>
            <a:chOff x="370189" y="5928936"/>
            <a:chExt cx="9273222" cy="712061"/>
          </a:xfrm>
        </p:grpSpPr>
        <p:sp>
          <p:nvSpPr>
            <p:cNvPr id="87" name="object 32"/>
            <p:cNvSpPr/>
            <p:nvPr/>
          </p:nvSpPr>
          <p:spPr>
            <a:xfrm>
              <a:off x="370189" y="5928936"/>
              <a:ext cx="9273222" cy="712061"/>
            </a:xfrm>
            <a:custGeom>
              <a:avLst/>
              <a:gdLst/>
              <a:ahLst/>
              <a:cxnLst/>
              <a:rect l="l" t="t" r="r" b="b"/>
              <a:pathLst>
                <a:path w="7790180" h="304800">
                  <a:moveTo>
                    <a:pt x="0" y="23939"/>
                  </a:moveTo>
                  <a:lnTo>
                    <a:pt x="4091" y="10551"/>
                  </a:lnTo>
                  <a:lnTo>
                    <a:pt x="14629" y="1877"/>
                  </a:lnTo>
                  <a:lnTo>
                    <a:pt x="7765923" y="0"/>
                  </a:lnTo>
                  <a:lnTo>
                    <a:pt x="7779311" y="4091"/>
                  </a:lnTo>
                  <a:lnTo>
                    <a:pt x="7787984" y="14629"/>
                  </a:lnTo>
                  <a:lnTo>
                    <a:pt x="7789862" y="280860"/>
                  </a:lnTo>
                  <a:lnTo>
                    <a:pt x="7785771" y="294248"/>
                  </a:lnTo>
                  <a:lnTo>
                    <a:pt x="7775232" y="302922"/>
                  </a:lnTo>
                  <a:lnTo>
                    <a:pt x="23939" y="304799"/>
                  </a:lnTo>
                  <a:lnTo>
                    <a:pt x="10551" y="300708"/>
                  </a:lnTo>
                  <a:lnTo>
                    <a:pt x="1877" y="290170"/>
                  </a:lnTo>
                  <a:lnTo>
                    <a:pt x="0" y="23939"/>
                  </a:lnTo>
                  <a:close/>
                </a:path>
              </a:pathLst>
            </a:custGeom>
            <a:ln w="25400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dirty="0">
                <a:solidFill>
                  <a:srgbClr val="F79646">
                    <a:lumMod val="50000"/>
                  </a:srgbClr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41078" y="6101678"/>
              <a:ext cx="9195971" cy="374423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700" b="1" dirty="0" smtClean="0">
                  <a:solidFill>
                    <a:srgbClr val="F79646">
                      <a:lumMod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개인정보 유출 사고 시 지체 없이</a:t>
              </a:r>
              <a:r>
                <a:rPr kumimoji="1" lang="en-US" altLang="ko-KR" sz="1700" b="1" dirty="0" smtClean="0">
                  <a:solidFill>
                    <a:srgbClr val="F79646">
                      <a:lumMod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(5</a:t>
              </a:r>
              <a:r>
                <a:rPr kumimoji="1" lang="ko-KR" altLang="en-US" sz="1700" b="1" dirty="0" smtClean="0">
                  <a:solidFill>
                    <a:srgbClr val="F79646">
                      <a:lumMod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 이내</a:t>
              </a:r>
              <a:r>
                <a:rPr kumimoji="1" lang="en-US" altLang="ko-KR" sz="1700" b="1" dirty="0" smtClean="0">
                  <a:solidFill>
                    <a:srgbClr val="F79646">
                      <a:lumMod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</a:t>
              </a:r>
              <a:r>
                <a:rPr kumimoji="1" lang="ko-KR" altLang="en-US" sz="1700" b="1" dirty="0" smtClean="0">
                  <a:solidFill>
                    <a:srgbClr val="F79646">
                      <a:lumMod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알리지 않은 경우</a:t>
              </a:r>
              <a:r>
                <a:rPr kumimoji="1" lang="en-US" altLang="ko-KR" sz="1700" b="1" dirty="0" smtClean="0">
                  <a:solidFill>
                    <a:srgbClr val="F79646">
                      <a:lumMod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</a:t>
              </a:r>
              <a:r>
                <a:rPr kumimoji="1" lang="ko-KR" altLang="en-US" sz="1700" b="1" dirty="0" smtClean="0">
                  <a:solidFill>
                    <a:srgbClr val="F79646">
                      <a:lumMod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과태료 </a:t>
              </a:r>
              <a:r>
                <a:rPr kumimoji="1" lang="en-US" altLang="ko-KR" sz="1700" b="1" dirty="0" smtClean="0">
                  <a:solidFill>
                    <a:srgbClr val="F79646">
                      <a:lumMod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</a:t>
              </a:r>
              <a:r>
                <a:rPr kumimoji="1" lang="ko-KR" altLang="en-US" sz="1700" b="1" dirty="0" err="1" smtClean="0">
                  <a:solidFill>
                    <a:srgbClr val="F79646">
                      <a:lumMod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천만원이하</a:t>
              </a:r>
              <a:r>
                <a:rPr kumimoji="1" lang="ko-KR" altLang="en-US" sz="1700" b="1" dirty="0" smtClean="0">
                  <a:solidFill>
                    <a:srgbClr val="F79646">
                      <a:lumMod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부과</a:t>
              </a:r>
              <a:endParaRPr kumimoji="1" lang="en-US" altLang="ko-KR" sz="1700" b="1" dirty="0" smtClean="0">
                <a:solidFill>
                  <a:srgbClr val="F79646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700" b="1" dirty="0" smtClean="0">
                  <a:solidFill>
                    <a:srgbClr val="F79646">
                      <a:lumMod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피해 최소화 대책을 마련하지 않거나 필요한 긴급 조치를 하지 않은 경우</a:t>
              </a:r>
              <a:r>
                <a:rPr kumimoji="1" lang="en-US" altLang="ko-KR" sz="1700" b="1" dirty="0" smtClean="0">
                  <a:solidFill>
                    <a:srgbClr val="F79646">
                      <a:lumMod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</a:t>
              </a:r>
              <a:r>
                <a:rPr kumimoji="1" lang="ko-KR" altLang="en-US" sz="1700" b="1" dirty="0" smtClean="0">
                  <a:solidFill>
                    <a:srgbClr val="F79646">
                      <a:lumMod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시정조치명령</a:t>
              </a:r>
              <a:endParaRPr kumimoji="1" lang="en-US" altLang="ko-KR" sz="1700" b="1" dirty="0" smtClean="0">
                <a:solidFill>
                  <a:srgbClr val="F79646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722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개인정보 보호 관련 각종 사례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6" name="_x241471496" descr="EMB000022f0104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" b="343"/>
          <a:stretch>
            <a:fillRect/>
          </a:stretch>
        </p:blipFill>
        <p:spPr bwMode="auto">
          <a:xfrm>
            <a:off x="6629400" y="6165304"/>
            <a:ext cx="2362200" cy="61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83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364594"/>
            <a:ext cx="9144000" cy="543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과도한 개인정보 수집 및 유출 주의</a:t>
            </a:r>
            <a:endParaRPr lang="ko-KR" altLang="en-US" sz="2800" dirty="0">
              <a:solidFill>
                <a:schemeClr val="accent4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000" y="1439714"/>
            <a:ext cx="8676496" cy="4913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ko-KR" altLang="en-US" sz="2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인증서 공유 금지</a:t>
            </a:r>
            <a:endParaRPr lang="en-US" altLang="ko-KR" sz="2000" dirty="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- 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예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인증서 도용 학교 생활기록부 무단변경</a:t>
            </a:r>
            <a:endParaRPr lang="en-US" altLang="ko-KR" sz="17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30000"/>
              </a:lnSpc>
            </a:pPr>
            <a:endParaRPr lang="en-US" altLang="ko-KR" sz="6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신학기 가정환경조사서에 </a:t>
            </a:r>
            <a:r>
              <a:rPr lang="ko-KR" altLang="en-US" sz="2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과도한 학생 </a:t>
            </a:r>
            <a:r>
              <a:rPr lang="en-US" altLang="ko-KR" sz="2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· </a:t>
            </a:r>
            <a:r>
              <a:rPr lang="ko-KR" altLang="en-US" sz="2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학부모 개인정보 수집</a:t>
            </a:r>
            <a:r>
              <a:rPr lang="en-US" altLang="ko-KR" sz="2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endParaRPr lang="en-US" altLang="ko-KR" sz="2000" dirty="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- 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학부모 직업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7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소득수준등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불필요한 정보 수집 </a:t>
            </a:r>
            <a:endParaRPr lang="en-US" altLang="ko-KR" sz="17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30000"/>
              </a:lnSpc>
            </a:pPr>
            <a:endParaRPr lang="en-US" altLang="ko-KR" sz="17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9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채용</a:t>
            </a:r>
            <a:r>
              <a:rPr lang="en-US" altLang="ko-KR" sz="19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9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방과후 강사</a:t>
            </a:r>
            <a:r>
              <a:rPr lang="en-US" altLang="ko-KR" sz="19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9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기간제 교사 등</a:t>
            </a:r>
            <a:r>
              <a:rPr lang="en-US" altLang="ko-KR" sz="19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19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시 응시자 </a:t>
            </a:r>
            <a:r>
              <a:rPr lang="ko-KR" altLang="en-US" sz="19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제출 서류 최소한 으로 접수</a:t>
            </a:r>
            <a:endParaRPr lang="en-US" altLang="ko-KR" sz="1900" dirty="0" smtClean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- 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졸업증명서 등 관련 서류는 최종합격 이후 제출</a:t>
            </a:r>
            <a:endParaRPr lang="en-US" altLang="ko-KR" sz="17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30000"/>
              </a:lnSpc>
            </a:pPr>
            <a:endParaRPr lang="en-US" altLang="ko-KR" sz="17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국민신문고 </a:t>
            </a:r>
            <a:r>
              <a:rPr lang="ko-KR" altLang="en-US" sz="20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민원 신청 사항이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외부에 알려지지 않도록 주의 필요</a:t>
            </a: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30000"/>
              </a:lnSpc>
            </a:pPr>
            <a:endParaRPr lang="en-US" altLang="ko-KR" sz="17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정보공개포털 원문 공개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[open.go.kr]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 의한 개인정보 노출 주의</a:t>
            </a: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- 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업무관리 시스템 문서 기안 또는 </a:t>
            </a:r>
            <a:r>
              <a:rPr lang="ko-KR" altLang="en-US" sz="17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접수시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17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대국민공개여부</a:t>
            </a:r>
            <a:r>
              <a:rPr lang="en-US" altLang="ko-KR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7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직원열람제한등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개인정보가 포함되어 있으면 </a:t>
            </a:r>
            <a:r>
              <a:rPr lang="ko-KR" altLang="en-US" sz="17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비공개</a:t>
            </a:r>
            <a:r>
              <a:rPr lang="ko-KR" altLang="en-US" sz="1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처리</a:t>
            </a:r>
            <a:endParaRPr lang="en-US" altLang="ko-KR" sz="17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315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364594"/>
            <a:ext cx="9144000" cy="543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홈페이지 내 개인정보 노출 주의</a:t>
            </a:r>
            <a:endParaRPr lang="ko-KR" altLang="en-US" sz="2800" dirty="0">
              <a:solidFill>
                <a:schemeClr val="accent4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427" y="1268760"/>
            <a:ext cx="900100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fontAlgn="base" latinLnBrk="0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006600"/>
              </a:buClr>
              <a:buSzPct val="80000"/>
              <a:buFont typeface="Wingdings" panose="05000000000000000000" pitchFamily="2" charset="2"/>
              <a:buChar char="Ø"/>
            </a:pPr>
            <a:r>
              <a:rPr lang="ko-KR" altLang="en-US" b="1" dirty="0" smtClean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홈페이지에 </a:t>
            </a:r>
            <a:r>
              <a:rPr lang="ko-KR" altLang="en-US" b="1" dirty="0" err="1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합격자ㆍ반편성ㆍ기숙사</a:t>
            </a:r>
            <a:r>
              <a:rPr lang="ko-KR" altLang="en-US" b="1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b="1" dirty="0" err="1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방배정</a:t>
            </a:r>
            <a:r>
              <a:rPr lang="ko-KR" altLang="en-US" b="1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b="1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등 발표 시</a:t>
            </a:r>
            <a:r>
              <a:rPr lang="en-US" altLang="ko-KR" b="1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b="1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개인정보 노출 주의</a:t>
            </a:r>
            <a:endParaRPr lang="en-US" altLang="ko-KR" b="1" dirty="0">
              <a:solidFill>
                <a:prstClr val="black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66700" indent="-266700" eaLnBrk="0" fontAlgn="base" latinLnBrk="0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006600"/>
              </a:buClr>
              <a:buSzPct val="80000"/>
            </a:pPr>
            <a:r>
              <a:rPr lang="en-US" altLang="ko-KR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- </a:t>
            </a:r>
            <a:r>
              <a:rPr lang="ko-KR" altLang="en-US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수험번호만 공개 </a:t>
            </a:r>
            <a:r>
              <a:rPr lang="ko-KR" altLang="en-US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또는 전화번호 끝 </a:t>
            </a:r>
            <a:r>
              <a:rPr lang="ko-KR" altLang="en-US" b="1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네자리와</a:t>
            </a:r>
            <a:r>
              <a:rPr lang="ko-KR" altLang="en-US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이름 </a:t>
            </a:r>
            <a:r>
              <a:rPr lang="ko-KR" altLang="en-US" b="1" dirty="0" err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마스킹</a:t>
            </a:r>
            <a:r>
              <a:rPr lang="ko-KR" altLang="en-US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처리 </a:t>
            </a:r>
            <a:r>
              <a:rPr lang="en-US" altLang="ko-KR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(1234, </a:t>
            </a:r>
            <a:r>
              <a:rPr lang="ko-KR" altLang="en-US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홍○동</a:t>
            </a:r>
            <a:r>
              <a:rPr lang="en-US" altLang="ko-KR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266700" indent="-266700" eaLnBrk="0" fontAlgn="base" latinLnBrk="0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006600"/>
              </a:buClr>
              <a:buSzPct val="80000"/>
            </a:pPr>
            <a:r>
              <a:rPr lang="en-US" altLang="ko-KR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en-US" altLang="ko-KR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결과 발표에 실명 등 개인정보 포함 시 </a:t>
            </a:r>
            <a:r>
              <a:rPr lang="ko-KR" altLang="en-US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게시기간 만료 후 즉시 </a:t>
            </a:r>
            <a:r>
              <a:rPr lang="ko-KR" altLang="en-US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삭제</a:t>
            </a:r>
            <a:endParaRPr lang="en-US" altLang="ko-KR" b="1" dirty="0" smtClean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66700" indent="-266700" eaLnBrk="0" fontAlgn="base" latinLnBrk="0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006600"/>
              </a:buClr>
              <a:buSzPct val="80000"/>
            </a:pPr>
            <a:r>
              <a:rPr lang="en-US" altLang="ko-KR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 </a:t>
            </a:r>
            <a:r>
              <a:rPr lang="ko-KR" altLang="en-US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개별 통보하는 경우 전화 또는 </a:t>
            </a:r>
            <a:r>
              <a:rPr lang="ko-KR" altLang="en-US" b="1" dirty="0" err="1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이메일로</a:t>
            </a:r>
            <a:r>
              <a:rPr lang="ko-KR" altLang="en-US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당사자에게 알림</a:t>
            </a:r>
            <a:endParaRPr lang="en-US" altLang="ko-KR" b="1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66700" indent="-266700" eaLnBrk="0" fontAlgn="base" latinLnBrk="0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006600"/>
              </a:buClr>
              <a:buSzPct val="80000"/>
            </a:pPr>
            <a:endParaRPr lang="en-US" altLang="ko-KR" b="1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66700" indent="-266700" eaLnBrk="0" fontAlgn="base" latinLnBrk="0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006600"/>
              </a:buClr>
              <a:buSzPct val="80000"/>
            </a:pPr>
            <a:endParaRPr lang="en-US" altLang="ko-KR" sz="2800" b="1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266700" indent="-266700" eaLnBrk="0" fontAlgn="base" latinLnBrk="0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006600"/>
              </a:buClr>
              <a:buSzPct val="80000"/>
            </a:pPr>
            <a:endParaRPr lang="en-US" altLang="ko-KR" sz="2800" b="1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266700" indent="-266700" eaLnBrk="0" fontAlgn="base" latinLnBrk="0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006600"/>
              </a:buClr>
              <a:buSzPct val="80000"/>
            </a:pPr>
            <a:endParaRPr lang="en-US" altLang="ko-KR" sz="28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285750" indent="-285750" eaLnBrk="0" fontAlgn="base" latinLnBrk="0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0066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ko-KR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b="1" dirty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학교운영위원회 위원 정보 과다 노출 주의</a:t>
            </a:r>
            <a:endParaRPr lang="en-US" altLang="ko-KR" b="1" dirty="0">
              <a:solidFill>
                <a:prstClr val="black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66700" indent="-266700" eaLnBrk="0" fontAlgn="base" latinLnBrk="0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006600"/>
              </a:buClr>
              <a:buSzPct val="80000"/>
            </a:pPr>
            <a:r>
              <a:rPr lang="en-US" altLang="ko-KR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  </a:t>
            </a:r>
            <a:r>
              <a:rPr lang="ko-KR" altLang="en-US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위원 성명 정보 외 </a:t>
            </a:r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성별</a:t>
            </a:r>
            <a:r>
              <a:rPr lang="en-US" altLang="ko-KR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나이</a:t>
            </a:r>
            <a:r>
              <a:rPr lang="en-US" altLang="ko-KR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또는 생년월일</a:t>
            </a:r>
            <a:r>
              <a:rPr lang="en-US" altLang="ko-KR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직업</a:t>
            </a:r>
            <a:r>
              <a:rPr lang="en-US" altLang="ko-KR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자녀정보 등 공개 </a:t>
            </a:r>
            <a:r>
              <a:rPr lang="ko-KR" altLang="en-US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주의</a:t>
            </a:r>
            <a:r>
              <a:rPr lang="en-US" altLang="ko-KR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285750" indent="-285750" eaLnBrk="0" fontAlgn="base" latinLnBrk="0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006600"/>
              </a:buClr>
              <a:buSzPct val="80000"/>
              <a:buFont typeface="Wingdings" panose="05000000000000000000" pitchFamily="2" charset="2"/>
              <a:buChar char="Ø"/>
            </a:pPr>
            <a:r>
              <a:rPr lang="ko-KR" altLang="en-US" b="1" dirty="0" smtClean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기존 사용 서식 재사용을 통한 개인정보 노출 유형 과다 발생 </a:t>
            </a:r>
            <a:r>
              <a:rPr lang="en-US" altLang="ko-KR" b="1" dirty="0" smtClean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b="1" dirty="0" smtClean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방과후 학교 출석부 등</a:t>
            </a:r>
            <a:r>
              <a:rPr lang="en-US" altLang="ko-KR" b="1" dirty="0" smtClean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 marL="285750" indent="-285750" eaLnBrk="0" fontAlgn="base" latinLnBrk="0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006600"/>
              </a:buClr>
              <a:buSzPct val="80000"/>
              <a:buFont typeface="Wingdings" panose="05000000000000000000" pitchFamily="2" charset="2"/>
              <a:buChar char="Ø"/>
            </a:pPr>
            <a:r>
              <a:rPr lang="ko-KR" altLang="en-US" b="1" dirty="0" smtClean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내부용 과 공개용 자료의 미 구분 사용</a:t>
            </a:r>
            <a:r>
              <a:rPr lang="en-US" altLang="ko-KR" b="1" dirty="0" smtClean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b="1" dirty="0" smtClean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학교운영위원회 회의록 등</a:t>
            </a:r>
            <a:r>
              <a:rPr lang="en-US" altLang="ko-KR" b="1" dirty="0" smtClean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en-US" altLang="ko-KR" b="1" dirty="0">
              <a:solidFill>
                <a:prstClr val="black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932" y="2780929"/>
            <a:ext cx="876049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377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364594"/>
            <a:ext cx="9144000" cy="543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주요 유</a:t>
            </a:r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노출  사건</a:t>
            </a:r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사례</a:t>
            </a:r>
            <a:endParaRPr lang="ko-KR" altLang="en-US" sz="2800" dirty="0">
              <a:solidFill>
                <a:schemeClr val="accent4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77" y="1340768"/>
            <a:ext cx="8246446" cy="499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364594"/>
            <a:ext cx="9144000" cy="543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관련 최근 언론보도</a:t>
            </a:r>
            <a:endParaRPr lang="ko-KR" altLang="en-US" sz="2800" dirty="0">
              <a:solidFill>
                <a:schemeClr val="accent4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4" y="1844823"/>
            <a:ext cx="4032448" cy="46805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1686" y="134076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내부인사 자료 </a:t>
            </a:r>
            <a:r>
              <a:rPr lang="ko-KR" altLang="en-US" dirty="0" err="1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블로그</a:t>
            </a:r>
            <a:r>
              <a:rPr lang="ko-KR" altLang="en-US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게재</a:t>
            </a:r>
            <a:endParaRPr lang="ko-KR" altLang="en-US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44825"/>
            <a:ext cx="4287785" cy="4680520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594198" y="134076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ko-KR" altLang="en-US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과도한 개인정보 수집</a:t>
            </a:r>
            <a:endParaRPr lang="ko-KR" altLang="en-US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191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364594"/>
            <a:ext cx="9144000" cy="543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개인정보보호 분야 주요 지적 사항</a:t>
            </a:r>
            <a:endParaRPr lang="ko-KR" altLang="en-US" sz="2800" dirty="0">
              <a:solidFill>
                <a:schemeClr val="accent4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7" name="Rectangle 84"/>
          <p:cNvSpPr>
            <a:spLocks noChangeArrowheads="1"/>
          </p:cNvSpPr>
          <p:nvPr/>
        </p:nvSpPr>
        <p:spPr bwMode="auto">
          <a:xfrm>
            <a:off x="250825" y="2852936"/>
            <a:ext cx="8642350" cy="1440000"/>
          </a:xfrm>
          <a:prstGeom prst="rect">
            <a:avLst/>
          </a:prstGeom>
          <a:gradFill rotWithShape="1">
            <a:gsLst>
              <a:gs pos="0">
                <a:schemeClr val="accent1">
                  <a:alpha val="49001"/>
                </a:schemeClr>
              </a:gs>
              <a:gs pos="100000">
                <a:srgbClr val="FFFFFF">
                  <a:alpha val="49001"/>
                </a:srgbClr>
              </a:gs>
            </a:gsLst>
            <a:lin ang="18900000" scaled="1"/>
          </a:gra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8" name="Rectangle 90"/>
          <p:cNvSpPr>
            <a:spLocks noChangeArrowheads="1"/>
          </p:cNvSpPr>
          <p:nvPr/>
        </p:nvSpPr>
        <p:spPr bwMode="auto">
          <a:xfrm>
            <a:off x="250825" y="1606192"/>
            <a:ext cx="8642350" cy="927100"/>
          </a:xfrm>
          <a:prstGeom prst="rect">
            <a:avLst/>
          </a:prstGeom>
          <a:gradFill rotWithShape="1">
            <a:gsLst>
              <a:gs pos="0">
                <a:srgbClr val="CCECFF">
                  <a:alpha val="49001"/>
                </a:srgbClr>
              </a:gs>
              <a:gs pos="100000">
                <a:srgbClr val="FFFFFF">
                  <a:alpha val="49001"/>
                </a:srgbClr>
              </a:gs>
            </a:gsLst>
            <a:lin ang="18900000" scaled="1"/>
          </a:gra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19" name="Rectangle 96"/>
          <p:cNvSpPr>
            <a:spLocks noChangeArrowheads="1"/>
          </p:cNvSpPr>
          <p:nvPr/>
        </p:nvSpPr>
        <p:spPr bwMode="auto">
          <a:xfrm>
            <a:off x="250825" y="4653296"/>
            <a:ext cx="8642350" cy="1440000"/>
          </a:xfrm>
          <a:prstGeom prst="rect">
            <a:avLst/>
          </a:prstGeom>
          <a:gradFill rotWithShape="1">
            <a:gsLst>
              <a:gs pos="0">
                <a:srgbClr val="6699FF">
                  <a:alpha val="49001"/>
                </a:srgbClr>
              </a:gs>
              <a:gs pos="100000">
                <a:srgbClr val="FFFFFF">
                  <a:alpha val="49001"/>
                </a:srgbClr>
              </a:gs>
            </a:gsLst>
            <a:lin ang="18900000" scaled="1"/>
          </a:gra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0" name="WordArt 94"/>
          <p:cNvSpPr>
            <a:spLocks noChangeArrowheads="1" noChangeShapeType="1" noTextEdit="1"/>
          </p:cNvSpPr>
          <p:nvPr/>
        </p:nvSpPr>
        <p:spPr bwMode="auto">
          <a:xfrm>
            <a:off x="799629" y="1887651"/>
            <a:ext cx="1108075" cy="406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endParaRPr lang="ko-KR" altLang="en-US" sz="3600" kern="10" dirty="0">
              <a:solidFill>
                <a:schemeClr val="bg1"/>
              </a:solidFill>
              <a:effectLst>
                <a:outerShdw dist="35921" dir="2700000" algn="ctr" rotWithShape="0">
                  <a:srgbClr val="868686"/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1" name="Text Box 113"/>
          <p:cNvSpPr txBox="1">
            <a:spLocks noChangeArrowheads="1"/>
          </p:cNvSpPr>
          <p:nvPr/>
        </p:nvSpPr>
        <p:spPr bwMode="auto">
          <a:xfrm>
            <a:off x="540470" y="1478076"/>
            <a:ext cx="8350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6500" b="1" i="1" dirty="0">
                <a:solidFill>
                  <a:srgbClr val="002060"/>
                </a:solidFill>
                <a:latin typeface="HY헤드라인M" panose="02030600000101010101" pitchFamily="18" charset="-127"/>
              </a:rPr>
              <a:t>1</a:t>
            </a:r>
          </a:p>
        </p:txBody>
      </p:sp>
      <p:sp>
        <p:nvSpPr>
          <p:cNvPr id="22" name="Text Box 114"/>
          <p:cNvSpPr txBox="1">
            <a:spLocks noChangeArrowheads="1"/>
          </p:cNvSpPr>
          <p:nvPr/>
        </p:nvSpPr>
        <p:spPr bwMode="auto">
          <a:xfrm>
            <a:off x="540470" y="2912282"/>
            <a:ext cx="8350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6500" b="1" i="1" dirty="0">
                <a:solidFill>
                  <a:srgbClr val="002060"/>
                </a:solidFill>
                <a:latin typeface="HY헤드라인M" panose="02030600000101010101" pitchFamily="18" charset="-127"/>
              </a:rPr>
              <a:t>2</a:t>
            </a:r>
          </a:p>
        </p:txBody>
      </p:sp>
      <p:sp>
        <p:nvSpPr>
          <p:cNvPr id="23" name="Text Box 115"/>
          <p:cNvSpPr txBox="1">
            <a:spLocks noChangeArrowheads="1"/>
          </p:cNvSpPr>
          <p:nvPr/>
        </p:nvSpPr>
        <p:spPr bwMode="auto">
          <a:xfrm>
            <a:off x="540470" y="4865465"/>
            <a:ext cx="8350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6000" b="1" i="1" spc="-300" dirty="0">
                <a:solidFill>
                  <a:srgbClr val="002060"/>
                </a:solidFill>
                <a:latin typeface="HY헤드라인M" panose="02030600000101010101" pitchFamily="18" charset="-127"/>
              </a:rPr>
              <a:t>3</a:t>
            </a:r>
          </a:p>
        </p:txBody>
      </p:sp>
      <p:sp>
        <p:nvSpPr>
          <p:cNvPr id="24" name="AutoShape 91"/>
          <p:cNvSpPr>
            <a:spLocks noChangeArrowheads="1"/>
          </p:cNvSpPr>
          <p:nvPr/>
        </p:nvSpPr>
        <p:spPr bwMode="ltGray">
          <a:xfrm>
            <a:off x="1690836" y="3202323"/>
            <a:ext cx="5905500" cy="631825"/>
          </a:xfrm>
          <a:prstGeom prst="roundRect">
            <a:avLst>
              <a:gd name="adj" fmla="val 815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anchor="ctr"/>
          <a:lstStyle>
            <a:lvl1pPr marL="361950" indent="-3619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31640" y="1676968"/>
            <a:ext cx="4629794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>
              <a:buFont typeface="Wingdings" panose="05000000000000000000" pitchFamily="2" charset="2"/>
              <a:buChar char="ü"/>
              <a:defRPr/>
            </a:pPr>
            <a:r>
              <a:rPr lang="ko-KR" altLang="en-US" sz="2000" b="1" kern="0" spc="-40" dirty="0" smtClean="0">
                <a:solidFill>
                  <a:srgbClr val="00206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itchFamily="34" charset="0"/>
              </a:rPr>
              <a:t>  </a:t>
            </a:r>
            <a:r>
              <a:rPr lang="ko-KR" altLang="en-US" sz="2000" b="1" kern="0" spc="-40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개인정보 </a:t>
            </a:r>
            <a:r>
              <a:rPr lang="ko-KR" altLang="en-US" sz="2000" b="1" kern="0" spc="-4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수집 </a:t>
            </a:r>
            <a:r>
              <a:rPr lang="en-US" altLang="ko-KR" sz="2000" b="1" kern="0" spc="-4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· </a:t>
            </a:r>
            <a:r>
              <a:rPr lang="ko-KR" altLang="en-US" sz="2000" b="1" kern="0" spc="-4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이용 </a:t>
            </a:r>
            <a:r>
              <a:rPr lang="ko-KR" altLang="en-US" sz="2000" b="1" kern="0" spc="-40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미 적정</a:t>
            </a:r>
            <a:endParaRPr lang="en-US" altLang="ko-KR" sz="2000" b="1" kern="0" spc="-40" dirty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  <a:p>
            <a:pPr latinLnBrk="0">
              <a:lnSpc>
                <a:spcPct val="150000"/>
              </a:lnSpc>
              <a:defRPr/>
            </a:pP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 수집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·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이용 동의서 미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작성</a:t>
            </a:r>
            <a:endParaRPr lang="ko-KR" altLang="en-US" b="1" kern="0" spc="-40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31640" y="2872209"/>
            <a:ext cx="76113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ko-KR" altLang="en-US" sz="2000" b="1" kern="0" spc="-40" dirty="0" smtClean="0">
                <a:solidFill>
                  <a:srgbClr val="00206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itchFamily="34" charset="0"/>
              </a:rPr>
              <a:t>  </a:t>
            </a:r>
            <a:r>
              <a:rPr lang="ko-KR" altLang="en-US" sz="2000" b="1" kern="0" spc="-4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개인정보처리방침 </a:t>
            </a:r>
            <a:r>
              <a:rPr lang="ko-KR" altLang="en-US" sz="2000" b="1" kern="0" spc="-40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미 적정</a:t>
            </a:r>
            <a:endParaRPr lang="en-US" altLang="ko-KR" sz="2000" b="1" kern="0" spc="-40" dirty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개인정보보호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종합포털시스템에 등록된 개인정보파일 목록 불일치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보호책임자 및 담당자 미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수정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03648" y="4653296"/>
            <a:ext cx="6176691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ko-KR" altLang="en-US" sz="2000" b="1" kern="0" spc="-40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  개인정보의 </a:t>
            </a:r>
            <a:r>
              <a:rPr lang="ko-KR" altLang="en-US" sz="2000" b="1" kern="0" spc="-4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안전성</a:t>
            </a:r>
            <a:r>
              <a:rPr lang="ko-KR" altLang="en-US" sz="2000" b="1" kern="0" spc="-40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 확보 미 </a:t>
            </a:r>
            <a:r>
              <a:rPr lang="ko-KR" altLang="en-US" sz="2000" b="1" kern="0" spc="-40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조치</a:t>
            </a:r>
            <a:endParaRPr lang="en-US" altLang="ko-KR" sz="2000" b="1" kern="0" spc="-40" dirty="0" smtClean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  <a:p>
            <a:pPr latinLnBrk="0">
              <a:lnSpc>
                <a:spcPct val="150000"/>
              </a:lnSpc>
              <a:defRPr/>
            </a:pPr>
            <a:r>
              <a:rPr lang="en-US" altLang="ko-KR" sz="2000" b="1" kern="0" spc="-40" dirty="0">
                <a:solidFill>
                  <a:srgbClr val="00206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itchFamily="34" charset="0"/>
              </a:rPr>
              <a:t> </a:t>
            </a:r>
            <a:r>
              <a:rPr lang="en-US" altLang="ko-KR" sz="2000" b="1" kern="0" spc="-40" dirty="0" smtClean="0">
                <a:solidFill>
                  <a:srgbClr val="00206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itchFamily="34" charset="0"/>
              </a:rPr>
              <a:t>   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내부관리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계획 미 수립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주민등록번호가 기재된 공문서 직원열람제한 미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설정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027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364594"/>
            <a:ext cx="9144000" cy="543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개인정보보호 분야 주요 지적 사항</a:t>
            </a:r>
            <a:endParaRPr lang="ko-KR" altLang="en-US" sz="2800" dirty="0">
              <a:solidFill>
                <a:schemeClr val="accent4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Rectangle 90"/>
          <p:cNvSpPr>
            <a:spLocks noChangeArrowheads="1"/>
          </p:cNvSpPr>
          <p:nvPr/>
        </p:nvSpPr>
        <p:spPr bwMode="auto">
          <a:xfrm>
            <a:off x="250825" y="1556792"/>
            <a:ext cx="8642350" cy="1473245"/>
          </a:xfrm>
          <a:prstGeom prst="rect">
            <a:avLst/>
          </a:prstGeom>
          <a:gradFill rotWithShape="1">
            <a:gsLst>
              <a:gs pos="0">
                <a:srgbClr val="CCECFF">
                  <a:alpha val="49001"/>
                </a:srgbClr>
              </a:gs>
              <a:gs pos="100000">
                <a:srgbClr val="FFFFFF">
                  <a:alpha val="49001"/>
                </a:srgbClr>
              </a:gs>
            </a:gsLst>
            <a:lin ang="18900000" scaled="1"/>
          </a:gra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5" name="Rectangle 96"/>
          <p:cNvSpPr>
            <a:spLocks noChangeArrowheads="1"/>
          </p:cNvSpPr>
          <p:nvPr/>
        </p:nvSpPr>
        <p:spPr bwMode="auto">
          <a:xfrm>
            <a:off x="250825" y="3283841"/>
            <a:ext cx="8642350" cy="1743833"/>
          </a:xfrm>
          <a:prstGeom prst="rect">
            <a:avLst/>
          </a:prstGeom>
          <a:gradFill rotWithShape="1">
            <a:gsLst>
              <a:gs pos="0">
                <a:srgbClr val="6699FF">
                  <a:alpha val="49001"/>
                </a:srgbClr>
              </a:gs>
              <a:gs pos="100000">
                <a:srgbClr val="FFFFFF">
                  <a:alpha val="49001"/>
                </a:srgbClr>
              </a:gs>
            </a:gsLst>
            <a:lin ang="18900000" scaled="1"/>
          </a:gra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6" name="WordArt 94"/>
          <p:cNvSpPr>
            <a:spLocks noChangeArrowheads="1" noChangeShapeType="1" noTextEdit="1"/>
          </p:cNvSpPr>
          <p:nvPr/>
        </p:nvSpPr>
        <p:spPr bwMode="auto">
          <a:xfrm>
            <a:off x="799629" y="1902309"/>
            <a:ext cx="1108075" cy="406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endParaRPr lang="ko-KR" altLang="en-US" sz="3600" kern="10" dirty="0">
              <a:solidFill>
                <a:schemeClr val="bg1"/>
              </a:solidFill>
              <a:effectLst>
                <a:outerShdw dist="35921" dir="2700000" algn="ctr" rotWithShape="0">
                  <a:srgbClr val="868686"/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8" name="Text Box 113"/>
          <p:cNvSpPr txBox="1">
            <a:spLocks noChangeArrowheads="1"/>
          </p:cNvSpPr>
          <p:nvPr/>
        </p:nvSpPr>
        <p:spPr bwMode="auto">
          <a:xfrm>
            <a:off x="540470" y="1752077"/>
            <a:ext cx="8350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6500" b="1" i="1" dirty="0" smtClean="0">
                <a:solidFill>
                  <a:srgbClr val="002060"/>
                </a:solidFill>
                <a:latin typeface="HY헤드라인M" panose="02030600000101010101" pitchFamily="18" charset="-127"/>
              </a:rPr>
              <a:t>4</a:t>
            </a:r>
            <a:endParaRPr lang="en-US" altLang="ko-KR" sz="6500" b="1" i="1" dirty="0">
              <a:solidFill>
                <a:srgbClr val="002060"/>
              </a:solidFill>
              <a:latin typeface="HY헤드라인M" panose="02030600000101010101" pitchFamily="18" charset="-127"/>
            </a:endParaRPr>
          </a:p>
        </p:txBody>
      </p:sp>
      <p:sp>
        <p:nvSpPr>
          <p:cNvPr id="29" name="Text Box 115"/>
          <p:cNvSpPr txBox="1">
            <a:spLocks noChangeArrowheads="1"/>
          </p:cNvSpPr>
          <p:nvPr/>
        </p:nvSpPr>
        <p:spPr bwMode="auto">
          <a:xfrm>
            <a:off x="540470" y="3647926"/>
            <a:ext cx="8350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6000" b="1" i="1" spc="-300" dirty="0">
                <a:solidFill>
                  <a:srgbClr val="002060"/>
                </a:solidFill>
                <a:latin typeface="HY헤드라인M" panose="02030600000101010101" pitchFamily="18" charset="-127"/>
              </a:rPr>
              <a:t>5</a:t>
            </a:r>
          </a:p>
        </p:txBody>
      </p:sp>
      <p:sp>
        <p:nvSpPr>
          <p:cNvPr id="30" name="AutoShape 91"/>
          <p:cNvSpPr>
            <a:spLocks noChangeArrowheads="1"/>
          </p:cNvSpPr>
          <p:nvPr/>
        </p:nvSpPr>
        <p:spPr bwMode="ltGray">
          <a:xfrm>
            <a:off x="1690836" y="3839845"/>
            <a:ext cx="5905500" cy="631825"/>
          </a:xfrm>
          <a:prstGeom prst="roundRect">
            <a:avLst>
              <a:gd name="adj" fmla="val 815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anchor="ctr"/>
          <a:lstStyle>
            <a:lvl1pPr marL="361950" indent="-3619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 typeface="Wingdings" panose="05000000000000000000" pitchFamily="2" charset="2"/>
              <a:buChar char="ü"/>
              <a:defRPr/>
            </a:pPr>
            <a:r>
              <a:rPr lang="en-US" altLang="ko-KR" sz="2000" b="1" kern="0" spc="-4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CCTV </a:t>
            </a:r>
            <a:r>
              <a:rPr lang="ko-KR" altLang="en-US" sz="2000" b="1" kern="0" spc="-4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설치 </a:t>
            </a:r>
            <a:r>
              <a:rPr lang="en-US" altLang="ko-KR" sz="2000" b="1" kern="0" spc="-4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· </a:t>
            </a:r>
            <a:r>
              <a:rPr lang="ko-KR" altLang="en-US" sz="2000" b="1" kern="0" spc="-4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운영 </a:t>
            </a:r>
            <a:r>
              <a:rPr lang="ko-KR" altLang="en-US" sz="2000" b="1" kern="0" spc="-40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기준 위반</a:t>
            </a:r>
          </a:p>
          <a:p>
            <a:pPr>
              <a:lnSpc>
                <a:spcPct val="150000"/>
              </a:lnSpc>
            </a:pP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별도망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미 운영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저장장치에 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IP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부여 후 교무실에서 모니터링  금지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관리자 패스워드 미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변경 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예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1111, 1234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등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보관 주기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(30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경과 및 </a:t>
            </a:r>
            <a:r>
              <a:rPr lang="ko-KR" altLang="en-US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개인영상정보관리대장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미 작성 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AutoShape 91"/>
          <p:cNvSpPr>
            <a:spLocks noChangeArrowheads="1"/>
          </p:cNvSpPr>
          <p:nvPr/>
        </p:nvSpPr>
        <p:spPr bwMode="ltGray">
          <a:xfrm>
            <a:off x="1619250" y="1902309"/>
            <a:ext cx="5905500" cy="631825"/>
          </a:xfrm>
          <a:prstGeom prst="roundRect">
            <a:avLst>
              <a:gd name="adj" fmla="val 815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anchor="ctr"/>
          <a:lstStyle>
            <a:lvl1pPr marL="361950" indent="-3619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ko-KR" altLang="en-US" sz="2000" b="1" kern="0" spc="-40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개인정보 </a:t>
            </a:r>
            <a:r>
              <a:rPr lang="ko-KR" altLang="en-US" sz="2000" b="1" kern="0" spc="-4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위탁</a:t>
            </a:r>
            <a:r>
              <a:rPr lang="ko-KR" altLang="en-US" sz="2000" b="1" kern="0" spc="-40" dirty="0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업무 처리 미흡</a:t>
            </a:r>
            <a:endParaRPr lang="en-US" altLang="ko-KR" sz="2000" b="1" kern="0" spc="-40" dirty="0" smtClean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처리 업무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졸업앨범 제작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학생증 제작 등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위탁하는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경우 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위탁계약서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미작성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및 홈페이지 개인정보처리방침 미공개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Rectangle 96"/>
          <p:cNvSpPr>
            <a:spLocks noChangeArrowheads="1"/>
          </p:cNvSpPr>
          <p:nvPr/>
        </p:nvSpPr>
        <p:spPr bwMode="auto">
          <a:xfrm>
            <a:off x="251520" y="5243858"/>
            <a:ext cx="8642350" cy="1063873"/>
          </a:xfrm>
          <a:prstGeom prst="rect">
            <a:avLst/>
          </a:prstGeom>
          <a:gradFill rotWithShape="1">
            <a:gsLst>
              <a:gs pos="0">
                <a:srgbClr val="6699FF">
                  <a:alpha val="49001"/>
                </a:srgbClr>
              </a:gs>
              <a:gs pos="100000">
                <a:srgbClr val="FFFFFF">
                  <a:alpha val="49001"/>
                </a:srgbClr>
              </a:gs>
            </a:gsLst>
            <a:lin ang="18900000" scaled="1"/>
          </a:gra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3" name="Text Box 115"/>
          <p:cNvSpPr txBox="1">
            <a:spLocks noChangeArrowheads="1"/>
          </p:cNvSpPr>
          <p:nvPr/>
        </p:nvSpPr>
        <p:spPr bwMode="auto">
          <a:xfrm>
            <a:off x="541165" y="5308315"/>
            <a:ext cx="8350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6000" b="1" i="1" spc="-300" dirty="0" smtClean="0">
                <a:solidFill>
                  <a:srgbClr val="002060"/>
                </a:solidFill>
                <a:latin typeface="HY헤드라인M" panose="02030600000101010101" pitchFamily="18" charset="-127"/>
              </a:rPr>
              <a:t>6</a:t>
            </a:r>
            <a:endParaRPr lang="en-US" altLang="ko-KR" sz="6000" b="1" i="1" spc="-300" dirty="0">
              <a:solidFill>
                <a:srgbClr val="002060"/>
              </a:solidFill>
              <a:latin typeface="HY헤드라인M" panose="02030600000101010101" pitchFamily="18" charset="-127"/>
            </a:endParaRPr>
          </a:p>
        </p:txBody>
      </p:sp>
      <p:sp>
        <p:nvSpPr>
          <p:cNvPr id="34" name="AutoShape 91"/>
          <p:cNvSpPr>
            <a:spLocks noChangeArrowheads="1"/>
          </p:cNvSpPr>
          <p:nvPr/>
        </p:nvSpPr>
        <p:spPr bwMode="ltGray">
          <a:xfrm>
            <a:off x="1720888" y="5531890"/>
            <a:ext cx="5905500" cy="631825"/>
          </a:xfrm>
          <a:prstGeom prst="roundRect">
            <a:avLst>
              <a:gd name="adj" fmla="val 815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anchor="ctr"/>
          <a:lstStyle>
            <a:lvl1pPr marL="361950" indent="-3619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 typeface="Wingdings" panose="05000000000000000000" pitchFamily="2" charset="2"/>
              <a:buChar char="ü"/>
              <a:defRPr/>
            </a:pPr>
            <a:r>
              <a:rPr lang="ko-KR" altLang="en-US" sz="2000" b="1" kern="0" spc="-40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개인정보 </a:t>
            </a:r>
            <a:r>
              <a:rPr lang="ko-KR" altLang="en-US" sz="2000" b="1" kern="0" spc="-4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제</a:t>
            </a:r>
            <a:r>
              <a:rPr lang="en-US" altLang="ko-KR" sz="2000" b="1" kern="0" spc="-4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3</a:t>
            </a:r>
            <a:r>
              <a:rPr lang="ko-KR" altLang="en-US" sz="2000" b="1" kern="0" spc="-4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자 제공 </a:t>
            </a:r>
            <a:r>
              <a:rPr lang="ko-KR" altLang="en-US" sz="2000" b="1" kern="0" spc="-40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미 적정 </a:t>
            </a:r>
            <a:endParaRPr lang="en-US" altLang="ko-KR" sz="2000" b="1" kern="0" spc="-40" dirty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 </a:t>
            </a:r>
            <a:r>
              <a:rPr lang="ko-KR" altLang="en-US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목적외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이용 및 제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자제공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대장 기록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·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관리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미흡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34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364594"/>
            <a:ext cx="9144000" cy="5441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</a:t>
            </a:r>
            <a:endParaRPr lang="ko-KR" altLang="en-US" sz="2800" dirty="0">
              <a:solidFill>
                <a:schemeClr val="accent4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496" y="1196752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ko-KR" altLang="en-US" sz="20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정보주체의 </a:t>
            </a:r>
            <a:r>
              <a:rPr lang="ko-KR" altLang="en-US" sz="2000" b="1" dirty="0" smtClean="0">
                <a:solidFill>
                  <a:srgbClr val="660033"/>
                </a:solidFill>
                <a:latin typeface="HY헤드라인M" pitchFamily="18" charset="-127"/>
                <a:ea typeface="HY헤드라인M" pitchFamily="18" charset="-127"/>
              </a:rPr>
              <a:t>개인정보를 정당하게 수집 이용</a:t>
            </a:r>
            <a:r>
              <a:rPr lang="ko-KR" altLang="en-US" sz="20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하고</a:t>
            </a:r>
            <a:r>
              <a:rPr lang="en-US" altLang="ko-KR" sz="20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endParaRPr lang="ko-KR" altLang="en-US" sz="2000" b="1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496" y="1772816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ko-KR" altLang="en-US" sz="20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개인정보를 보관</a:t>
            </a:r>
            <a:r>
              <a:rPr lang="en-US" altLang="ko-KR" sz="20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관리하는 과정에서 </a:t>
            </a:r>
            <a:r>
              <a:rPr lang="ko-KR" altLang="en-US" sz="2000" b="1" dirty="0" smtClean="0">
                <a:solidFill>
                  <a:srgbClr val="660033"/>
                </a:solidFill>
                <a:latin typeface="HY헤드라인M" pitchFamily="18" charset="-127"/>
                <a:ea typeface="HY헤드라인M" pitchFamily="18" charset="-127"/>
              </a:rPr>
              <a:t>내부자의 고의나 관리 부주의 및 외부의 공격으로부터 유출</a:t>
            </a:r>
            <a:r>
              <a:rPr lang="en-US" altLang="ko-KR" sz="2000" b="1" dirty="0" smtClean="0">
                <a:solidFill>
                  <a:srgbClr val="660033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000" b="1" dirty="0" smtClean="0">
                <a:solidFill>
                  <a:srgbClr val="660033"/>
                </a:solidFill>
                <a:latin typeface="HY헤드라인M" pitchFamily="18" charset="-127"/>
                <a:ea typeface="HY헤드라인M" pitchFamily="18" charset="-127"/>
              </a:rPr>
              <a:t>변조</a:t>
            </a:r>
            <a:r>
              <a:rPr lang="en-US" altLang="ko-KR" sz="2000" b="1" dirty="0" smtClean="0">
                <a:solidFill>
                  <a:srgbClr val="660033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b="1" dirty="0" smtClean="0">
                <a:solidFill>
                  <a:srgbClr val="660033"/>
                </a:solidFill>
                <a:latin typeface="HY헤드라인M" pitchFamily="18" charset="-127"/>
                <a:ea typeface="HY헤드라인M" pitchFamily="18" charset="-127"/>
              </a:rPr>
              <a:t>훼손되지 않도록 </a:t>
            </a:r>
            <a:r>
              <a:rPr lang="ko-KR" altLang="en-US" sz="20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하며</a:t>
            </a:r>
            <a:r>
              <a:rPr lang="en-US" altLang="ko-KR" sz="20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endParaRPr lang="ko-KR" altLang="en-US" sz="2000" b="1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496" y="2636912"/>
            <a:ext cx="9108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ko-KR" altLang="en-US" sz="20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정보주체의 </a:t>
            </a:r>
            <a:r>
              <a:rPr lang="ko-KR" altLang="en-US" sz="2000" b="1" dirty="0" smtClean="0">
                <a:solidFill>
                  <a:srgbClr val="660033"/>
                </a:solidFill>
                <a:latin typeface="HY헤드라인M" pitchFamily="18" charset="-127"/>
                <a:ea typeface="HY헤드라인M" pitchFamily="18" charset="-127"/>
              </a:rPr>
              <a:t>개인정보 자기결정권이 제대로 행사되도록 보장</a:t>
            </a:r>
            <a:r>
              <a:rPr lang="ko-KR" altLang="en-US" sz="20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하는 일련의 행위</a:t>
            </a:r>
            <a:endParaRPr lang="ko-KR" altLang="en-US" sz="2000" b="1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52" y="3212976"/>
            <a:ext cx="839492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0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364594"/>
            <a:ext cx="9144000" cy="543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보호법을 잘못 해석한 사례</a:t>
            </a:r>
            <a:endParaRPr lang="ko-KR" altLang="en-US" sz="2800" dirty="0">
              <a:solidFill>
                <a:schemeClr val="accent4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496" y="1601505"/>
            <a:ext cx="94338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4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채용관련 서류를 채용 직후 모두 파기한 사례</a:t>
            </a:r>
            <a:endParaRPr lang="en-US" altLang="ko-KR" sz="24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sz="28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8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2200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2200" dirty="0" smtClean="0">
                <a:latin typeface="맑은 고딕" pitchFamily="50" charset="-127"/>
                <a:ea typeface="맑은 고딕" pitchFamily="50" charset="-127"/>
              </a:rPr>
              <a:t>처리목적 달성으로 오해 </a:t>
            </a:r>
            <a:r>
              <a:rPr lang="en-US" altLang="ko-KR" sz="22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 </a:t>
            </a:r>
            <a:r>
              <a:rPr lang="ko-KR" altLang="en-US" sz="2200" dirty="0" smtClean="0">
                <a:latin typeface="맑은 고딕" pitchFamily="50" charset="-127"/>
                <a:ea typeface="맑은 고딕" pitchFamily="50" charset="-127"/>
              </a:rPr>
              <a:t>보존기간 경과 후에 파기</a:t>
            </a:r>
            <a:endParaRPr lang="en-US" altLang="ko-KR" sz="22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800" dirty="0" smtClean="0">
                <a:solidFill>
                  <a:srgbClr val="660033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en-US" altLang="ko-KR" sz="2000" dirty="0" smtClean="0">
                <a:solidFill>
                  <a:srgbClr val="660033"/>
                </a:solidFill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 sz="2000" dirty="0" smtClean="0">
                <a:solidFill>
                  <a:srgbClr val="660033"/>
                </a:solidFill>
                <a:latin typeface="맑은 고딕" pitchFamily="50" charset="-127"/>
                <a:ea typeface="맑은 고딕" pitchFamily="50" charset="-127"/>
              </a:rPr>
              <a:t>합격자 뿐만 아니라 탈락자의 서류도 보존 대상에 포함됨</a:t>
            </a:r>
            <a:endParaRPr lang="en-US" altLang="ko-KR" sz="2000" dirty="0" smtClean="0">
              <a:solidFill>
                <a:srgbClr val="6600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496" y="2996952"/>
            <a:ext cx="943384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4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홈페이지 교직원 소개 메뉴를 비공개 처리한 사례</a:t>
            </a:r>
            <a:endParaRPr lang="en-US" altLang="ko-KR" sz="24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sz="28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8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2200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2200" dirty="0" smtClean="0">
                <a:latin typeface="맑은 고딕" pitchFamily="50" charset="-127"/>
                <a:ea typeface="맑은 고딕" pitchFamily="50" charset="-127"/>
              </a:rPr>
              <a:t>교직원의 직</a:t>
            </a:r>
            <a:r>
              <a:rPr lang="en-US" altLang="ko-KR" sz="22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2200" dirty="0" smtClean="0">
                <a:latin typeface="맑은 고딕" pitchFamily="50" charset="-127"/>
                <a:ea typeface="맑은 고딕" pitchFamily="50" charset="-127"/>
              </a:rPr>
              <a:t>성명을 개인정보로 오해</a:t>
            </a:r>
            <a:endParaRPr lang="en-US" altLang="ko-KR" sz="22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200" dirty="0" smtClean="0"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ko-KR" altLang="en-US" sz="2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2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 </a:t>
            </a:r>
            <a:r>
              <a:rPr lang="ko-KR" altLang="en-US" sz="2200" dirty="0" smtClean="0">
                <a:latin typeface="맑은 고딕" pitchFamily="50" charset="-127"/>
                <a:ea typeface="맑은 고딕" pitchFamily="50" charset="-127"/>
              </a:rPr>
              <a:t>직</a:t>
            </a:r>
            <a:r>
              <a:rPr lang="en-US" altLang="ko-KR" sz="22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200" dirty="0" smtClean="0">
                <a:latin typeface="맑은 고딕" pitchFamily="50" charset="-127"/>
                <a:ea typeface="맑은 고딕" pitchFamily="50" charset="-127"/>
              </a:rPr>
              <a:t>성명은 공개가능 정보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공공기관의 정보공개에 관한 법률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5496" y="4365104"/>
            <a:ext cx="94338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4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개인정보 수집 시에는 무조건 동의서 </a:t>
            </a:r>
            <a:r>
              <a:rPr lang="ko-KR" altLang="en-US" sz="240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징구</a:t>
            </a:r>
            <a:endParaRPr lang="en-US" altLang="ko-KR" sz="24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sz="28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8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2200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2200" dirty="0" smtClean="0">
                <a:latin typeface="맑은 고딕" pitchFamily="50" charset="-127"/>
                <a:ea typeface="맑은 고딕" pitchFamily="50" charset="-127"/>
              </a:rPr>
              <a:t>동의서 필수 </a:t>
            </a:r>
            <a:r>
              <a:rPr lang="ko-KR" altLang="en-US" sz="2200" dirty="0" err="1" smtClean="0">
                <a:latin typeface="맑은 고딕" pitchFamily="50" charset="-127"/>
                <a:ea typeface="맑은 고딕" pitchFamily="50" charset="-127"/>
              </a:rPr>
              <a:t>징구</a:t>
            </a:r>
            <a:r>
              <a:rPr lang="ko-KR" altLang="en-US" sz="2200" dirty="0" smtClean="0">
                <a:latin typeface="맑은 고딕" pitchFamily="50" charset="-127"/>
                <a:ea typeface="맑은 고딕" pitchFamily="50" charset="-127"/>
              </a:rPr>
              <a:t> 오인 </a:t>
            </a:r>
            <a:r>
              <a:rPr lang="en-US" altLang="ko-KR" sz="22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 </a:t>
            </a:r>
            <a:r>
              <a:rPr lang="ko-KR" altLang="en-US" sz="2200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법률에 의한 경우는 동의 없이 수집 가능</a:t>
            </a:r>
            <a:endParaRPr lang="en-US" altLang="ko-KR" sz="22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800" dirty="0" smtClean="0">
                <a:solidFill>
                  <a:srgbClr val="660033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en-US" altLang="ko-KR" sz="2000" dirty="0" smtClean="0">
                <a:solidFill>
                  <a:srgbClr val="660033"/>
                </a:solidFill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 sz="2000" dirty="0" smtClean="0">
                <a:solidFill>
                  <a:srgbClr val="660033"/>
                </a:solidFill>
                <a:latin typeface="맑은 고딕" pitchFamily="50" charset="-127"/>
                <a:ea typeface="맑은 고딕" pitchFamily="50" charset="-127"/>
              </a:rPr>
              <a:t>법률에 규정이 있어 수집하는 경우는 수집 근거를 명시</a:t>
            </a:r>
            <a:endParaRPr lang="en-US" altLang="ko-KR" sz="2000" dirty="0" smtClean="0">
              <a:solidFill>
                <a:srgbClr val="660033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064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개인정보보호를 위한 필수 준수 사항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6" name="_x241471496" descr="EMB000022f0104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" b="343"/>
          <a:stretch>
            <a:fillRect/>
          </a:stretch>
        </p:blipFill>
        <p:spPr bwMode="auto">
          <a:xfrm>
            <a:off x="6629400" y="6165304"/>
            <a:ext cx="2362200" cy="61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31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364594"/>
            <a:ext cx="9144000" cy="543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보호를 위한 필수 준수사항</a:t>
            </a:r>
            <a:endParaRPr lang="ko-KR" altLang="en-US" sz="2800" dirty="0">
              <a:solidFill>
                <a:schemeClr val="accent4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153"/>
              </p:ext>
            </p:extLst>
          </p:nvPr>
        </p:nvGraphicFramePr>
        <p:xfrm>
          <a:off x="251520" y="1397000"/>
          <a:ext cx="8496945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216024"/>
                <a:gridCol w="7344817"/>
              </a:tblGrid>
              <a:tr h="7947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</a:t>
                      </a:r>
                      <a:endParaRPr lang="ko-KR" altLang="en-US" sz="2400" b="1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2000" b="1" kern="0" spc="-40" dirty="0" smtClean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Arial" pitchFamily="34" charset="0"/>
                        </a:rPr>
                        <a:t>개인정보는 동의 받아 수집하세요</a:t>
                      </a:r>
                      <a:endParaRPr lang="en-US" altLang="ko-KR" sz="2000" b="1" kern="0" spc="-40" dirty="0" smtClean="0">
                        <a:solidFill>
                          <a:srgbClr val="0000FF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Arial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800" b="1" kern="0" spc="-4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회원가입 등 개인정보를 수집할 때에는 동의를 받으시고</a:t>
                      </a:r>
                      <a:r>
                        <a:rPr lang="en-US" altLang="ko-KR" sz="1800" b="1" kern="0" spc="-4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, </a:t>
                      </a:r>
                      <a:r>
                        <a:rPr lang="ko-KR" altLang="en-US" sz="1800" b="1" kern="0" spc="-4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수집이용 목적</a:t>
                      </a:r>
                      <a:r>
                        <a:rPr lang="en-US" altLang="ko-KR" sz="1800" b="1" kern="0" spc="-4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,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800" b="1" kern="0" spc="-4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수집항목</a:t>
                      </a:r>
                      <a:r>
                        <a:rPr lang="en-US" altLang="ko-KR" sz="1800" b="1" kern="0" spc="-4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, </a:t>
                      </a:r>
                      <a:r>
                        <a:rPr lang="ko-KR" altLang="en-US" sz="1800" b="1" kern="0" spc="-4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보유 기간</a:t>
                      </a:r>
                      <a:r>
                        <a:rPr lang="en-US" altLang="ko-KR" sz="1800" b="1" kern="0" spc="-4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, </a:t>
                      </a:r>
                      <a:r>
                        <a:rPr lang="ko-KR" altLang="en-US" sz="1800" b="1" kern="0" spc="-4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거부 시 불이익을 알리고 동의를 받으셔야 합니다</a:t>
                      </a:r>
                      <a:r>
                        <a:rPr lang="en-US" altLang="ko-KR" sz="1800" b="1" kern="0" spc="-4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.</a:t>
                      </a:r>
                      <a:endParaRPr lang="ko-KR" altLang="en-US" b="1" kern="0" spc="-4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47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 smtClean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</a:t>
                      </a:r>
                      <a:endParaRPr lang="ko-KR" altLang="en-US" sz="2400" b="1" dirty="0" smtClean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/>
                      <a:endParaRPr lang="ko-KR" altLang="en-US" sz="24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ko-KR" altLang="en-US" sz="2000" b="1" kern="0" spc="-40" dirty="0" smtClean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Arial" pitchFamily="34" charset="0"/>
                        </a:rPr>
                        <a:t>서비스나 업무처리에 꼭 필요한 최소한의 정보만 수집하세요</a:t>
                      </a:r>
                      <a:endParaRPr kumimoji="0" lang="en-US" altLang="ko-KR" sz="2000" b="1" kern="0" spc="-40" dirty="0" smtClean="0">
                        <a:solidFill>
                          <a:srgbClr val="0000FF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Arial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ko-KR" altLang="en-US" sz="1800" b="1" kern="0" spc="-4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개인정보는 서비스나 업무처리에 꼭 필요한 정보만 수집하며</a:t>
                      </a:r>
                      <a:r>
                        <a:rPr kumimoji="0" lang="en-US" altLang="ko-KR" sz="1800" b="1" kern="0" spc="-4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, </a:t>
                      </a:r>
                      <a:r>
                        <a:rPr kumimoji="0" lang="ko-KR" altLang="en-US" sz="1800" b="1" kern="0" spc="-4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주민등록번호나 </a:t>
                      </a:r>
                      <a:r>
                        <a:rPr kumimoji="0" lang="ko-KR" altLang="en-US" sz="1800" b="1" kern="0" spc="-4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민감정보는</a:t>
                      </a:r>
                      <a:r>
                        <a:rPr kumimoji="0" lang="ko-KR" altLang="en-US" sz="1800" b="1" kern="0" spc="-4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 원칙적으로 수집하지 않습니다</a:t>
                      </a:r>
                      <a:r>
                        <a:rPr kumimoji="0" lang="en-US" altLang="ko-KR" sz="1800" b="1" kern="0" spc="-4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.</a:t>
                      </a:r>
                      <a:endParaRPr kumimoji="0" lang="ko-KR" altLang="en-US" sz="1800" b="1" kern="0" spc="-4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47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 smtClean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3</a:t>
                      </a:r>
                      <a:endParaRPr lang="ko-KR" altLang="en-US" sz="2400" b="1" dirty="0" smtClean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/>
                      <a:endParaRPr lang="ko-KR" altLang="en-US" sz="24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ko-KR" altLang="en-US" sz="2000" b="1" kern="0" spc="-40" dirty="0" smtClean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Arial" pitchFamily="34" charset="0"/>
                        </a:rPr>
                        <a:t>개인정보를 수집한 목적과 다르게 이용하거나 제</a:t>
                      </a:r>
                      <a:r>
                        <a:rPr kumimoji="0" lang="en-US" altLang="ko-KR" sz="2000" b="1" kern="0" spc="-40" dirty="0" smtClean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Arial" pitchFamily="34" charset="0"/>
                        </a:rPr>
                        <a:t>3</a:t>
                      </a:r>
                      <a:r>
                        <a:rPr kumimoji="0" lang="ko-KR" altLang="en-US" sz="2000" b="1" kern="0" spc="-40" dirty="0" smtClean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Arial" pitchFamily="34" charset="0"/>
                        </a:rPr>
                        <a:t>자에게 제공하지 마세요</a:t>
                      </a:r>
                      <a:endParaRPr kumimoji="0" lang="en-US" altLang="ko-KR" sz="2000" b="1" kern="0" spc="-40" dirty="0" smtClean="0">
                        <a:solidFill>
                          <a:srgbClr val="0000FF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Arial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ko-KR" altLang="en-US" sz="1800" b="1" kern="0" spc="-4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개인정보를 당초 수집 목적과 다르게 이용하거나 제</a:t>
                      </a:r>
                      <a:r>
                        <a:rPr kumimoji="0" lang="en-US" altLang="ko-KR" sz="1800" b="1" kern="0" spc="-4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3</a:t>
                      </a:r>
                      <a:r>
                        <a:rPr kumimoji="0" lang="ko-KR" altLang="en-US" sz="1800" b="1" kern="0" spc="-4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자에게 제공할 경우에는 반드시 정보주체의 동의를 받아야 합니다</a:t>
                      </a:r>
                      <a:r>
                        <a:rPr kumimoji="0" lang="en-US" altLang="ko-KR" sz="1800" b="1" kern="0" spc="-4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.</a:t>
                      </a:r>
                      <a:endParaRPr kumimoji="0" lang="ko-KR" altLang="en-US" sz="1800" b="1" kern="0" spc="-4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551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364594"/>
            <a:ext cx="9144000" cy="543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보호를 위한 필수 준수사항</a:t>
            </a:r>
            <a:endParaRPr lang="ko-KR" altLang="en-US" sz="2800" dirty="0">
              <a:solidFill>
                <a:schemeClr val="accent4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427038"/>
              </p:ext>
            </p:extLst>
          </p:nvPr>
        </p:nvGraphicFramePr>
        <p:xfrm>
          <a:off x="251520" y="1268760"/>
          <a:ext cx="8496945" cy="5153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216024"/>
                <a:gridCol w="7344817"/>
              </a:tblGrid>
              <a:tr h="7947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4</a:t>
                      </a:r>
                      <a:endParaRPr lang="ko-KR" altLang="en-US" sz="2400" b="1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ko-KR" altLang="en-US" sz="1800" b="1" kern="0" spc="-40" dirty="0" smtClean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Arial" pitchFamily="34" charset="0"/>
                        </a:rPr>
                        <a:t>개인정보처리업무 위탁은 반드시 문서로 하고 위탁 사실을 공개하세요</a:t>
                      </a:r>
                      <a:endParaRPr kumimoji="0" lang="en-US" altLang="ko-KR" sz="1800" b="1" kern="0" spc="-40" dirty="0" smtClean="0">
                        <a:solidFill>
                          <a:srgbClr val="0000FF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Arial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ko-KR" altLang="en-US" sz="1800" b="1" kern="0" spc="-4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외부에 개인정보의 처리를 위탁하는 경우 홈페이지에 위탁내용과 수탁자를 공개해야 합니다</a:t>
                      </a:r>
                      <a:r>
                        <a:rPr kumimoji="0" lang="en-US" altLang="ko-KR" sz="1800" b="1" kern="0" spc="-4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.</a:t>
                      </a:r>
                      <a:endParaRPr kumimoji="0" lang="ko-KR" altLang="en-US" sz="1800" b="1" kern="0" spc="-4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961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 smtClean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5</a:t>
                      </a:r>
                      <a:endParaRPr lang="ko-KR" altLang="en-US" sz="2400" b="1" dirty="0" smtClean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/>
                      <a:endParaRPr lang="ko-KR" altLang="en-US" sz="24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ko-KR" altLang="en-US" sz="2000" b="1" kern="0" spc="-40" dirty="0" smtClean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Arial" pitchFamily="34" charset="0"/>
                        </a:rPr>
                        <a:t>개인정보는 안전하게 관리</a:t>
                      </a:r>
                      <a:r>
                        <a:rPr kumimoji="0" lang="en-US" altLang="ko-KR" sz="2000" b="1" kern="0" spc="-40" dirty="0" smtClean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Arial" pitchFamily="34" charset="0"/>
                        </a:rPr>
                        <a:t>.</a:t>
                      </a:r>
                      <a:r>
                        <a:rPr kumimoji="0" lang="ko-KR" altLang="en-US" sz="2000" b="1" kern="0" spc="-40" dirty="0" smtClean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Arial" pitchFamily="34" charset="0"/>
                        </a:rPr>
                        <a:t>보관하세요</a:t>
                      </a:r>
                      <a:endParaRPr kumimoji="0" lang="en-US" altLang="ko-KR" sz="2000" b="1" kern="0" spc="-40" dirty="0" smtClean="0">
                        <a:solidFill>
                          <a:srgbClr val="0000FF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Arial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ko-KR" altLang="en-US" sz="1700" b="1" kern="0" spc="-4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내부관리계획을 수립하고</a:t>
                      </a:r>
                      <a:r>
                        <a:rPr kumimoji="0" lang="en-US" altLang="ko-KR" sz="1700" b="1" kern="0" spc="-4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, </a:t>
                      </a:r>
                      <a:r>
                        <a:rPr kumimoji="0" lang="ko-KR" altLang="en-US" sz="1700" b="1" kern="0" spc="-4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개인정보 접근통제</a:t>
                      </a:r>
                      <a:r>
                        <a:rPr kumimoji="0" lang="en-US" altLang="ko-KR" sz="1700" b="1" kern="0" spc="-4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,</a:t>
                      </a:r>
                      <a:r>
                        <a:rPr kumimoji="0" lang="ko-KR" altLang="en-US" sz="1700" b="1" kern="0" spc="-4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 암호화</a:t>
                      </a:r>
                      <a:r>
                        <a:rPr kumimoji="0" lang="en-US" altLang="ko-KR" sz="1700" b="1" kern="0" spc="-4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, </a:t>
                      </a:r>
                      <a:r>
                        <a:rPr kumimoji="0" lang="ko-KR" altLang="en-US" sz="1700" b="1" kern="0" spc="-4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보안프로그램 등을 설치하고</a:t>
                      </a:r>
                      <a:r>
                        <a:rPr kumimoji="0" lang="en-US" altLang="ko-KR" sz="1700" b="1" kern="0" spc="-4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, </a:t>
                      </a:r>
                      <a:r>
                        <a:rPr kumimoji="0" lang="ko-KR" altLang="en-US" sz="1700" b="1" kern="0" spc="-4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개인정보 보관 장소의 출입 통제 또는 </a:t>
                      </a:r>
                      <a:r>
                        <a:rPr kumimoji="0" lang="ko-KR" altLang="en-US" sz="1700" b="1" kern="0" spc="-4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잠금장치</a:t>
                      </a:r>
                      <a:r>
                        <a:rPr kumimoji="0" lang="ko-KR" altLang="en-US" sz="1700" b="1" kern="0" spc="-4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 등을 마련합니다</a:t>
                      </a:r>
                      <a:r>
                        <a:rPr kumimoji="0" lang="en-US" altLang="ko-KR" sz="1700" b="1" kern="0" spc="-4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.</a:t>
                      </a:r>
                      <a:endParaRPr kumimoji="0" lang="ko-KR" altLang="en-US" sz="1700" b="1" kern="0" spc="-4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47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 smtClean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6</a:t>
                      </a:r>
                      <a:endParaRPr lang="ko-KR" altLang="en-US" sz="2400" b="1" dirty="0" smtClean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/>
                      <a:endParaRPr lang="ko-KR" altLang="en-US" sz="24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ko-KR" altLang="en-US" sz="2000" b="1" kern="0" spc="-40" dirty="0" smtClean="0">
                          <a:solidFill>
                            <a:srgbClr val="0000FF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Arial" pitchFamily="34" charset="0"/>
                        </a:rPr>
                        <a:t>개인정보는 이용 목적이 달성되면 반드시 파기하세요</a:t>
                      </a:r>
                      <a:endParaRPr kumimoji="0" lang="en-US" altLang="ko-KR" sz="2000" b="1" kern="0" spc="-40" dirty="0" smtClean="0">
                        <a:solidFill>
                          <a:srgbClr val="0000FF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Arial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ko-KR" altLang="en-US" sz="1800" b="1" kern="0" spc="-4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개인정보의 보유기간이 경과하거나</a:t>
                      </a:r>
                      <a:r>
                        <a:rPr kumimoji="0" lang="en-US" altLang="ko-KR" sz="1800" b="1" kern="0" spc="-4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, </a:t>
                      </a:r>
                      <a:r>
                        <a:rPr kumimoji="0" lang="ko-KR" altLang="en-US" sz="1800" b="1" kern="0" spc="-4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개인정보의 처리 목적이 달성되어 더 이상 불필요한 경우 지체 없이 파기하며</a:t>
                      </a:r>
                      <a:r>
                        <a:rPr kumimoji="0" lang="en-US" altLang="ko-KR" sz="1800" b="1" kern="0" spc="-4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, </a:t>
                      </a:r>
                      <a:r>
                        <a:rPr kumimoji="0" lang="ko-KR" altLang="en-US" sz="1800" b="1" kern="0" spc="-4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복구 또는 재생되지 않도록 주의합니다</a:t>
                      </a:r>
                      <a:r>
                        <a:rPr kumimoji="0" lang="en-US" altLang="ko-KR" sz="1800" b="1" kern="0" spc="-4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.</a:t>
                      </a:r>
                      <a:endParaRPr kumimoji="0" lang="ko-KR" altLang="en-US" sz="1800" b="1" kern="0" spc="-4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6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364594"/>
            <a:ext cx="9144000" cy="543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유</a:t>
            </a:r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800" dirty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노출 방지 실천 수칙</a:t>
            </a:r>
          </a:p>
        </p:txBody>
      </p:sp>
      <p:sp>
        <p:nvSpPr>
          <p:cNvPr id="57" name="Rectangle 90"/>
          <p:cNvSpPr>
            <a:spLocks noChangeArrowheads="1"/>
          </p:cNvSpPr>
          <p:nvPr/>
        </p:nvSpPr>
        <p:spPr bwMode="auto">
          <a:xfrm>
            <a:off x="971600" y="1612900"/>
            <a:ext cx="7128072" cy="459720"/>
          </a:xfrm>
          <a:prstGeom prst="rect">
            <a:avLst/>
          </a:prstGeom>
          <a:gradFill rotWithShape="1">
            <a:gsLst>
              <a:gs pos="0">
                <a:srgbClr val="CCECFF">
                  <a:alpha val="49001"/>
                </a:srgbClr>
              </a:gs>
              <a:gs pos="100000">
                <a:srgbClr val="FFFFFF">
                  <a:alpha val="49001"/>
                </a:srgbClr>
              </a:gs>
            </a:gsLst>
            <a:lin ang="18900000" scaled="1"/>
          </a:gra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58" name="Rectangle 93"/>
          <p:cNvSpPr>
            <a:spLocks noChangeArrowheads="1"/>
          </p:cNvSpPr>
          <p:nvPr/>
        </p:nvSpPr>
        <p:spPr bwMode="auto">
          <a:xfrm>
            <a:off x="1137171" y="1720850"/>
            <a:ext cx="481781" cy="351770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rgbClr val="18477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99FF"/>
            </a:extrusionClr>
            <a:contourClr>
              <a:srgbClr val="3399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64695" y="1658094"/>
            <a:ext cx="4522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소프트웨어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백신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·OS)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는 최신 상태로 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유지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0" name="Rectangle 90"/>
          <p:cNvSpPr>
            <a:spLocks noChangeArrowheads="1"/>
          </p:cNvSpPr>
          <p:nvPr/>
        </p:nvSpPr>
        <p:spPr bwMode="auto">
          <a:xfrm>
            <a:off x="971600" y="2178492"/>
            <a:ext cx="7128072" cy="459720"/>
          </a:xfrm>
          <a:prstGeom prst="rect">
            <a:avLst/>
          </a:prstGeom>
          <a:gradFill rotWithShape="1">
            <a:gsLst>
              <a:gs pos="0">
                <a:srgbClr val="CCECFF">
                  <a:alpha val="49001"/>
                </a:srgbClr>
              </a:gs>
              <a:gs pos="100000">
                <a:srgbClr val="FFFFFF">
                  <a:alpha val="49001"/>
                </a:srgbClr>
              </a:gs>
            </a:gsLst>
            <a:lin ang="18900000" scaled="1"/>
          </a:gra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1" name="Rectangle 93"/>
          <p:cNvSpPr>
            <a:spLocks noChangeArrowheads="1"/>
          </p:cNvSpPr>
          <p:nvPr/>
        </p:nvSpPr>
        <p:spPr bwMode="auto">
          <a:xfrm>
            <a:off x="1137171" y="2286442"/>
            <a:ext cx="481781" cy="351770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rgbClr val="18477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99FF"/>
            </a:extrusionClr>
            <a:contourClr>
              <a:srgbClr val="3399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864695" y="2223686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비밀번호는 주기적으로 변경</a:t>
            </a:r>
          </a:p>
        </p:txBody>
      </p:sp>
      <p:sp>
        <p:nvSpPr>
          <p:cNvPr id="63" name="Rectangle 90"/>
          <p:cNvSpPr>
            <a:spLocks noChangeArrowheads="1"/>
          </p:cNvSpPr>
          <p:nvPr/>
        </p:nvSpPr>
        <p:spPr bwMode="auto">
          <a:xfrm>
            <a:off x="971600" y="2744084"/>
            <a:ext cx="7128072" cy="459720"/>
          </a:xfrm>
          <a:prstGeom prst="rect">
            <a:avLst/>
          </a:prstGeom>
          <a:gradFill rotWithShape="1">
            <a:gsLst>
              <a:gs pos="0">
                <a:srgbClr val="CCECFF">
                  <a:alpha val="49001"/>
                </a:srgbClr>
              </a:gs>
              <a:gs pos="100000">
                <a:srgbClr val="FFFFFF">
                  <a:alpha val="49001"/>
                </a:srgbClr>
              </a:gs>
            </a:gsLst>
            <a:lin ang="18900000" scaled="1"/>
          </a:gra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4" name="Rectangle 93"/>
          <p:cNvSpPr>
            <a:spLocks noChangeArrowheads="1"/>
          </p:cNvSpPr>
          <p:nvPr/>
        </p:nvSpPr>
        <p:spPr bwMode="auto">
          <a:xfrm>
            <a:off x="1137171" y="2852034"/>
            <a:ext cx="481781" cy="351770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rgbClr val="18477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99FF"/>
            </a:extrusionClr>
            <a:contourClr>
              <a:srgbClr val="3399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864695" y="2789278"/>
            <a:ext cx="441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개인정보는 반드시 필요 최소한으로 수집</a:t>
            </a:r>
          </a:p>
        </p:txBody>
      </p:sp>
      <p:sp>
        <p:nvSpPr>
          <p:cNvPr id="66" name="Rectangle 90"/>
          <p:cNvSpPr>
            <a:spLocks noChangeArrowheads="1"/>
          </p:cNvSpPr>
          <p:nvPr/>
        </p:nvSpPr>
        <p:spPr bwMode="auto">
          <a:xfrm>
            <a:off x="971600" y="3309676"/>
            <a:ext cx="7128072" cy="459720"/>
          </a:xfrm>
          <a:prstGeom prst="rect">
            <a:avLst/>
          </a:prstGeom>
          <a:gradFill rotWithShape="1">
            <a:gsLst>
              <a:gs pos="0">
                <a:srgbClr val="CCECFF">
                  <a:alpha val="49001"/>
                </a:srgbClr>
              </a:gs>
              <a:gs pos="100000">
                <a:srgbClr val="FFFFFF">
                  <a:alpha val="49001"/>
                </a:srgbClr>
              </a:gs>
            </a:gsLst>
            <a:lin ang="18900000" scaled="1"/>
          </a:gra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7" name="Rectangle 93"/>
          <p:cNvSpPr>
            <a:spLocks noChangeArrowheads="1"/>
          </p:cNvSpPr>
          <p:nvPr/>
        </p:nvSpPr>
        <p:spPr bwMode="auto">
          <a:xfrm>
            <a:off x="1137171" y="3417626"/>
            <a:ext cx="481781" cy="351770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rgbClr val="18477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99FF"/>
            </a:extrusionClr>
            <a:contourClr>
              <a:srgbClr val="3399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64695" y="3354870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암호 대상 개인정보는 반드시 암호화</a:t>
            </a:r>
          </a:p>
        </p:txBody>
      </p:sp>
      <p:sp>
        <p:nvSpPr>
          <p:cNvPr id="69" name="Rectangle 90"/>
          <p:cNvSpPr>
            <a:spLocks noChangeArrowheads="1"/>
          </p:cNvSpPr>
          <p:nvPr/>
        </p:nvSpPr>
        <p:spPr bwMode="auto">
          <a:xfrm>
            <a:off x="971600" y="3875268"/>
            <a:ext cx="7128072" cy="459720"/>
          </a:xfrm>
          <a:prstGeom prst="rect">
            <a:avLst/>
          </a:prstGeom>
          <a:gradFill rotWithShape="1">
            <a:gsLst>
              <a:gs pos="0">
                <a:srgbClr val="CCECFF">
                  <a:alpha val="49001"/>
                </a:srgbClr>
              </a:gs>
              <a:gs pos="100000">
                <a:srgbClr val="FFFFFF">
                  <a:alpha val="49001"/>
                </a:srgbClr>
              </a:gs>
            </a:gsLst>
            <a:lin ang="18900000" scaled="1"/>
          </a:gra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0" name="Rectangle 93"/>
          <p:cNvSpPr>
            <a:spLocks noChangeArrowheads="1"/>
          </p:cNvSpPr>
          <p:nvPr/>
        </p:nvSpPr>
        <p:spPr bwMode="auto">
          <a:xfrm>
            <a:off x="1137171" y="3983218"/>
            <a:ext cx="481781" cy="351770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rgbClr val="18477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99FF"/>
            </a:extrusionClr>
            <a:contourClr>
              <a:srgbClr val="3399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864695" y="3920462"/>
            <a:ext cx="518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개인정보가 포함된 보조저장매체 반 출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입 통제</a:t>
            </a:r>
          </a:p>
        </p:txBody>
      </p:sp>
      <p:sp>
        <p:nvSpPr>
          <p:cNvPr id="72" name="Rectangle 90"/>
          <p:cNvSpPr>
            <a:spLocks noChangeArrowheads="1"/>
          </p:cNvSpPr>
          <p:nvPr/>
        </p:nvSpPr>
        <p:spPr bwMode="auto">
          <a:xfrm>
            <a:off x="971600" y="4440860"/>
            <a:ext cx="7128072" cy="459720"/>
          </a:xfrm>
          <a:prstGeom prst="rect">
            <a:avLst/>
          </a:prstGeom>
          <a:gradFill rotWithShape="1">
            <a:gsLst>
              <a:gs pos="0">
                <a:srgbClr val="CCECFF">
                  <a:alpha val="49001"/>
                </a:srgbClr>
              </a:gs>
              <a:gs pos="100000">
                <a:srgbClr val="FFFFFF">
                  <a:alpha val="49001"/>
                </a:srgbClr>
              </a:gs>
            </a:gsLst>
            <a:lin ang="18900000" scaled="1"/>
          </a:gra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3" name="Rectangle 93"/>
          <p:cNvSpPr>
            <a:spLocks noChangeArrowheads="1"/>
          </p:cNvSpPr>
          <p:nvPr/>
        </p:nvSpPr>
        <p:spPr bwMode="auto">
          <a:xfrm>
            <a:off x="1137171" y="4548810"/>
            <a:ext cx="481781" cy="351770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rgbClr val="18477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99FF"/>
            </a:extrusionClr>
            <a:contourClr>
              <a:srgbClr val="3399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864695" y="4486054"/>
            <a:ext cx="5803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개인정보가 포함된 문서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보조저장매체 무단방치 금지</a:t>
            </a:r>
          </a:p>
        </p:txBody>
      </p:sp>
      <p:sp>
        <p:nvSpPr>
          <p:cNvPr id="75" name="Rectangle 90"/>
          <p:cNvSpPr>
            <a:spLocks noChangeArrowheads="1"/>
          </p:cNvSpPr>
          <p:nvPr/>
        </p:nvSpPr>
        <p:spPr bwMode="auto">
          <a:xfrm>
            <a:off x="971600" y="5006452"/>
            <a:ext cx="7128072" cy="459720"/>
          </a:xfrm>
          <a:prstGeom prst="rect">
            <a:avLst/>
          </a:prstGeom>
          <a:gradFill rotWithShape="1">
            <a:gsLst>
              <a:gs pos="0">
                <a:srgbClr val="CCECFF">
                  <a:alpha val="49001"/>
                </a:srgbClr>
              </a:gs>
              <a:gs pos="100000">
                <a:srgbClr val="FFFFFF">
                  <a:alpha val="49001"/>
                </a:srgbClr>
              </a:gs>
            </a:gsLst>
            <a:lin ang="18900000" scaled="1"/>
          </a:gra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6" name="Rectangle 93"/>
          <p:cNvSpPr>
            <a:spLocks noChangeArrowheads="1"/>
          </p:cNvSpPr>
          <p:nvPr/>
        </p:nvSpPr>
        <p:spPr bwMode="auto">
          <a:xfrm>
            <a:off x="1137171" y="5114402"/>
            <a:ext cx="481781" cy="351770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rgbClr val="18477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99FF"/>
            </a:extrusionClr>
            <a:contourClr>
              <a:srgbClr val="3399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864695" y="5051646"/>
            <a:ext cx="441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파기 시에는 복구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재생되지 않도록 조치</a:t>
            </a:r>
          </a:p>
        </p:txBody>
      </p:sp>
      <p:sp>
        <p:nvSpPr>
          <p:cNvPr id="78" name="Rectangle 90"/>
          <p:cNvSpPr>
            <a:spLocks noChangeArrowheads="1"/>
          </p:cNvSpPr>
          <p:nvPr/>
        </p:nvSpPr>
        <p:spPr bwMode="auto">
          <a:xfrm>
            <a:off x="971600" y="5572044"/>
            <a:ext cx="7128072" cy="459720"/>
          </a:xfrm>
          <a:prstGeom prst="rect">
            <a:avLst/>
          </a:prstGeom>
          <a:gradFill rotWithShape="1">
            <a:gsLst>
              <a:gs pos="0">
                <a:srgbClr val="CCECFF">
                  <a:alpha val="49001"/>
                </a:srgbClr>
              </a:gs>
              <a:gs pos="100000">
                <a:srgbClr val="FFFFFF">
                  <a:alpha val="49001"/>
                </a:srgbClr>
              </a:gs>
            </a:gsLst>
            <a:lin ang="18900000" scaled="1"/>
          </a:gra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9" name="Rectangle 93"/>
          <p:cNvSpPr>
            <a:spLocks noChangeArrowheads="1"/>
          </p:cNvSpPr>
          <p:nvPr/>
        </p:nvSpPr>
        <p:spPr bwMode="auto">
          <a:xfrm>
            <a:off x="1137171" y="5679994"/>
            <a:ext cx="481781" cy="351770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rgbClr val="18477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99FF"/>
            </a:extrusionClr>
            <a:contourClr>
              <a:srgbClr val="3399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864695" y="5617238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P2P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사용 및 공유 설정 금지</a:t>
            </a:r>
          </a:p>
        </p:txBody>
      </p:sp>
      <p:sp>
        <p:nvSpPr>
          <p:cNvPr id="81" name="Rectangle 90"/>
          <p:cNvSpPr>
            <a:spLocks noChangeArrowheads="1"/>
          </p:cNvSpPr>
          <p:nvPr/>
        </p:nvSpPr>
        <p:spPr bwMode="auto">
          <a:xfrm>
            <a:off x="971600" y="6137632"/>
            <a:ext cx="7128072" cy="459720"/>
          </a:xfrm>
          <a:prstGeom prst="rect">
            <a:avLst/>
          </a:prstGeom>
          <a:gradFill rotWithShape="1">
            <a:gsLst>
              <a:gs pos="0">
                <a:srgbClr val="CCECFF">
                  <a:alpha val="49001"/>
                </a:srgbClr>
              </a:gs>
              <a:gs pos="100000">
                <a:srgbClr val="FFFFFF">
                  <a:alpha val="49001"/>
                </a:srgbClr>
              </a:gs>
            </a:gsLst>
            <a:lin ang="18900000" scaled="1"/>
          </a:gra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2" name="Rectangle 93"/>
          <p:cNvSpPr>
            <a:spLocks noChangeArrowheads="1"/>
          </p:cNvSpPr>
          <p:nvPr/>
        </p:nvSpPr>
        <p:spPr bwMode="auto">
          <a:xfrm>
            <a:off x="1137171" y="6245582"/>
            <a:ext cx="481781" cy="351770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rgbClr val="18477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99FF"/>
            </a:extrusionClr>
            <a:contourClr>
              <a:srgbClr val="3399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864695" y="6182826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/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공개된 무선망 접속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이용 금지</a:t>
            </a:r>
          </a:p>
        </p:txBody>
      </p:sp>
      <p:sp>
        <p:nvSpPr>
          <p:cNvPr id="84" name="Text Box 113"/>
          <p:cNvSpPr txBox="1">
            <a:spLocks noChangeArrowheads="1"/>
          </p:cNvSpPr>
          <p:nvPr/>
        </p:nvSpPr>
        <p:spPr bwMode="auto">
          <a:xfrm flipH="1">
            <a:off x="1108296" y="1549400"/>
            <a:ext cx="5106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ysClr val="windowText" lastClr="000000">
                <a:alpha val="50000"/>
              </a:sys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굴림" panose="020B0600000101010101" pitchFamily="50" charset="-127"/>
              </a:rPr>
              <a:t>1</a:t>
            </a:r>
            <a:endParaRPr kumimoji="1" lang="en-US" altLang="ko-KR" sz="2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굴림" panose="020B0600000101010101" pitchFamily="50" charset="-127"/>
            </a:endParaRPr>
          </a:p>
        </p:txBody>
      </p:sp>
      <p:sp>
        <p:nvSpPr>
          <p:cNvPr id="85" name="Text Box 113"/>
          <p:cNvSpPr txBox="1">
            <a:spLocks noChangeArrowheads="1"/>
          </p:cNvSpPr>
          <p:nvPr/>
        </p:nvSpPr>
        <p:spPr bwMode="auto">
          <a:xfrm flipH="1">
            <a:off x="1108296" y="2114992"/>
            <a:ext cx="5106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ysClr val="windowText" lastClr="000000">
                <a:alpha val="50000"/>
              </a:sys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굴림" panose="020B0600000101010101" pitchFamily="50" charset="-127"/>
              </a:rPr>
              <a:t>2</a:t>
            </a:r>
            <a:endParaRPr kumimoji="1" lang="en-US" altLang="ko-KR" sz="2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굴림" panose="020B0600000101010101" pitchFamily="50" charset="-127"/>
            </a:endParaRPr>
          </a:p>
        </p:txBody>
      </p:sp>
      <p:sp>
        <p:nvSpPr>
          <p:cNvPr id="86" name="Text Box 113"/>
          <p:cNvSpPr txBox="1">
            <a:spLocks noChangeArrowheads="1"/>
          </p:cNvSpPr>
          <p:nvPr/>
        </p:nvSpPr>
        <p:spPr bwMode="auto">
          <a:xfrm flipH="1">
            <a:off x="1108296" y="2680584"/>
            <a:ext cx="5106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ysClr val="windowText" lastClr="000000">
                <a:alpha val="50000"/>
              </a:sys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굴림" panose="020B0600000101010101" pitchFamily="50" charset="-127"/>
              </a:rPr>
              <a:t>3</a:t>
            </a:r>
            <a:endParaRPr kumimoji="1" lang="en-US" altLang="ko-KR" sz="2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굴림" panose="020B0600000101010101" pitchFamily="50" charset="-127"/>
            </a:endParaRPr>
          </a:p>
        </p:txBody>
      </p:sp>
      <p:sp>
        <p:nvSpPr>
          <p:cNvPr id="87" name="Text Box 113"/>
          <p:cNvSpPr txBox="1">
            <a:spLocks noChangeArrowheads="1"/>
          </p:cNvSpPr>
          <p:nvPr/>
        </p:nvSpPr>
        <p:spPr bwMode="auto">
          <a:xfrm flipH="1">
            <a:off x="1108296" y="3246176"/>
            <a:ext cx="5106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ysClr val="windowText" lastClr="000000">
                <a:alpha val="50000"/>
              </a:sys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굴림" panose="020B0600000101010101" pitchFamily="50" charset="-127"/>
              </a:rPr>
              <a:t>4</a:t>
            </a:r>
            <a:endParaRPr kumimoji="1" lang="en-US" altLang="ko-KR" sz="2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굴림" panose="020B0600000101010101" pitchFamily="50" charset="-127"/>
            </a:endParaRPr>
          </a:p>
        </p:txBody>
      </p:sp>
      <p:sp>
        <p:nvSpPr>
          <p:cNvPr id="88" name="Text Box 113"/>
          <p:cNvSpPr txBox="1">
            <a:spLocks noChangeArrowheads="1"/>
          </p:cNvSpPr>
          <p:nvPr/>
        </p:nvSpPr>
        <p:spPr bwMode="auto">
          <a:xfrm flipH="1">
            <a:off x="1108296" y="3811768"/>
            <a:ext cx="5106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ysClr val="windowText" lastClr="000000">
                <a:alpha val="50000"/>
              </a:sys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굴림" panose="020B0600000101010101" pitchFamily="50" charset="-127"/>
              </a:rPr>
              <a:t>5</a:t>
            </a:r>
            <a:endParaRPr kumimoji="1" lang="en-US" altLang="ko-KR" sz="2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굴림" panose="020B0600000101010101" pitchFamily="50" charset="-127"/>
            </a:endParaRPr>
          </a:p>
        </p:txBody>
      </p:sp>
      <p:sp>
        <p:nvSpPr>
          <p:cNvPr id="89" name="Text Box 113"/>
          <p:cNvSpPr txBox="1">
            <a:spLocks noChangeArrowheads="1"/>
          </p:cNvSpPr>
          <p:nvPr/>
        </p:nvSpPr>
        <p:spPr bwMode="auto">
          <a:xfrm flipH="1">
            <a:off x="1108296" y="4377360"/>
            <a:ext cx="5106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ysClr val="windowText" lastClr="000000">
                <a:alpha val="50000"/>
              </a:sys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굴림" panose="020B0600000101010101" pitchFamily="50" charset="-127"/>
              </a:rPr>
              <a:t>6</a:t>
            </a:r>
            <a:endParaRPr kumimoji="1" lang="en-US" altLang="ko-KR" sz="2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굴림" panose="020B0600000101010101" pitchFamily="50" charset="-127"/>
            </a:endParaRPr>
          </a:p>
        </p:txBody>
      </p:sp>
      <p:sp>
        <p:nvSpPr>
          <p:cNvPr id="90" name="Text Box 113"/>
          <p:cNvSpPr txBox="1">
            <a:spLocks noChangeArrowheads="1"/>
          </p:cNvSpPr>
          <p:nvPr/>
        </p:nvSpPr>
        <p:spPr bwMode="auto">
          <a:xfrm flipH="1">
            <a:off x="1108296" y="4942952"/>
            <a:ext cx="5106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ysClr val="windowText" lastClr="000000">
                <a:alpha val="50000"/>
              </a:sys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굴림" panose="020B0600000101010101" pitchFamily="50" charset="-127"/>
              </a:rPr>
              <a:t>7</a:t>
            </a:r>
            <a:endParaRPr kumimoji="1" lang="en-US" altLang="ko-KR" sz="2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굴림" panose="020B0600000101010101" pitchFamily="50" charset="-127"/>
            </a:endParaRPr>
          </a:p>
        </p:txBody>
      </p:sp>
      <p:sp>
        <p:nvSpPr>
          <p:cNvPr id="91" name="Text Box 113"/>
          <p:cNvSpPr txBox="1">
            <a:spLocks noChangeArrowheads="1"/>
          </p:cNvSpPr>
          <p:nvPr/>
        </p:nvSpPr>
        <p:spPr bwMode="auto">
          <a:xfrm flipH="1">
            <a:off x="1108296" y="5508544"/>
            <a:ext cx="5106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ysClr val="windowText" lastClr="000000">
                <a:alpha val="50000"/>
              </a:sys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굴림" panose="020B0600000101010101" pitchFamily="50" charset="-127"/>
              </a:rPr>
              <a:t>8</a:t>
            </a:r>
            <a:endParaRPr kumimoji="1" lang="en-US" altLang="ko-KR" sz="2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굴림" panose="020B0600000101010101" pitchFamily="50" charset="-127"/>
            </a:endParaRPr>
          </a:p>
        </p:txBody>
      </p:sp>
      <p:sp>
        <p:nvSpPr>
          <p:cNvPr id="92" name="Text Box 113"/>
          <p:cNvSpPr txBox="1">
            <a:spLocks noChangeArrowheads="1"/>
          </p:cNvSpPr>
          <p:nvPr/>
        </p:nvSpPr>
        <p:spPr bwMode="auto">
          <a:xfrm flipH="1">
            <a:off x="1108296" y="6074132"/>
            <a:ext cx="5106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ysClr val="windowText" lastClr="000000">
                <a:alpha val="50000"/>
              </a:sys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Y헤드라인M" panose="02030600000101010101" pitchFamily="18" charset="-127"/>
                <a:ea typeface="굴림" panose="020B0600000101010101" pitchFamily="50" charset="-127"/>
              </a:rPr>
              <a:t>9</a:t>
            </a:r>
            <a:endParaRPr kumimoji="1" lang="en-US" altLang="ko-KR" sz="2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Y헤드라인M" panose="02030600000101010101" pitchFamily="18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9319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 bwMode="auto">
          <a:xfrm>
            <a:off x="996950" y="836712"/>
            <a:ext cx="7291388" cy="1196975"/>
          </a:xfrm>
          <a:prstGeom prst="roundRect">
            <a:avLst>
              <a:gd name="adj" fmla="val 23722"/>
            </a:avLst>
          </a:prstGeom>
          <a:solidFill>
            <a:srgbClr val="FFCC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en-US" altLang="ko-KR" sz="20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※ 2017. </a:t>
            </a:r>
            <a:r>
              <a:rPr lang="ko-KR" altLang="en-US" sz="2000" dirty="0" smtClean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상반기 정보보안 </a:t>
            </a:r>
            <a:r>
              <a:rPr lang="ko-KR" altLang="en-US" sz="2000" dirty="0">
                <a:solidFill>
                  <a:srgbClr val="0000FF"/>
                </a:solidFill>
                <a:latin typeface="휴먼모음T" pitchFamily="18" charset="-127"/>
                <a:ea typeface="휴먼모음T" pitchFamily="18" charset="-127"/>
              </a:rPr>
              <a:t>및 개인정보보호 담당자 연수 자료</a:t>
            </a:r>
            <a:endParaRPr lang="en-US" altLang="ko-KR" sz="2000" dirty="0">
              <a:solidFill>
                <a:srgbClr val="0000FF"/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120000"/>
              </a:lnSpc>
              <a:defRPr/>
            </a:pPr>
            <a:r>
              <a:rPr lang="ko-KR" altLang="en-US" sz="2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en-US" altLang="ko-KR" sz="20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- </a:t>
            </a:r>
            <a:r>
              <a:rPr lang="ko-KR" altLang="en-US" sz="20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업무관리시스템 </a:t>
            </a:r>
            <a:r>
              <a:rPr lang="en-US" altLang="ko-KR" sz="20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&gt; </a:t>
            </a:r>
            <a:r>
              <a:rPr lang="ko-KR" altLang="en-US" sz="20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업무지원 </a:t>
            </a:r>
            <a:r>
              <a:rPr lang="en-US" altLang="ko-KR" sz="20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&gt; </a:t>
            </a:r>
            <a:r>
              <a:rPr lang="ko-KR" altLang="en-US" sz="20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알림판 </a:t>
            </a:r>
            <a:r>
              <a:rPr lang="en-US" altLang="ko-KR" sz="20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&gt; </a:t>
            </a:r>
            <a:r>
              <a:rPr lang="ko-KR" altLang="en-US" sz="20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정보보안</a:t>
            </a:r>
            <a:r>
              <a:rPr lang="en-US" altLang="ko-KR" sz="20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/</a:t>
            </a:r>
            <a:r>
              <a:rPr lang="ko-KR" altLang="en-US" sz="20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개인정보보호 </a:t>
            </a:r>
            <a:endParaRPr lang="en-US" altLang="ko-KR" sz="2000" dirty="0" smtClean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ko-KR" sz="20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  </a:t>
            </a:r>
            <a:r>
              <a:rPr lang="ko-KR" altLang="en-US" sz="20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게시판에 탑재</a:t>
            </a:r>
            <a:endParaRPr lang="ko-KR" altLang="en-US" sz="20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975" y="2033687"/>
            <a:ext cx="6891338" cy="29321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364594"/>
            <a:ext cx="9144000" cy="5441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개인정보보호 관련 법령</a:t>
            </a:r>
            <a:endParaRPr lang="ko-KR" altLang="en-US" sz="2800" dirty="0">
              <a:solidFill>
                <a:schemeClr val="accent4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000" y="1052736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법령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0000" y="3687415"/>
            <a:ext cx="132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가이드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6016" y="1469683"/>
            <a:ext cx="64974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 latinLnBrk="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4635500" algn="r"/>
              </a:tabLst>
            </a:pPr>
            <a:r>
              <a:rPr lang="ko-KR" altLang="en-US" sz="1400" dirty="0">
                <a:latin typeface="HY헤드라인M" pitchFamily="18" charset="-127"/>
                <a:ea typeface="HY헤드라인M" pitchFamily="18" charset="-127"/>
              </a:rPr>
              <a:t>개인정보 보호법</a:t>
            </a:r>
            <a:r>
              <a:rPr lang="en-US" altLang="ko-KR" sz="1400" dirty="0">
                <a:latin typeface="HY헤드라인M" pitchFamily="18" charset="-127"/>
                <a:ea typeface="HY헤드라인M" pitchFamily="18" charset="-127"/>
              </a:rPr>
              <a:t>(2016. 9. 30.)</a:t>
            </a:r>
          </a:p>
          <a:p>
            <a:pPr marL="285750" indent="-285750" fontAlgn="base" latinLnBrk="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4635500" algn="r"/>
              </a:tabLst>
            </a:pPr>
            <a:r>
              <a:rPr lang="ko-KR" altLang="en-US" sz="1400" dirty="0">
                <a:latin typeface="HY헤드라인M" pitchFamily="18" charset="-127"/>
                <a:ea typeface="HY헤드라인M" pitchFamily="18" charset="-127"/>
              </a:rPr>
              <a:t>개인정보 보호법 시행령</a:t>
            </a:r>
            <a:r>
              <a:rPr lang="en-US" altLang="ko-KR" sz="1400" dirty="0">
                <a:latin typeface="HY헤드라인M" pitchFamily="18" charset="-127"/>
                <a:ea typeface="HY헤드라인M" pitchFamily="18" charset="-127"/>
              </a:rPr>
              <a:t>(2016. 9. 30.)</a:t>
            </a:r>
            <a:endParaRPr lang="ko-KR" altLang="en-US" sz="1400" dirty="0">
              <a:latin typeface="HY헤드라인M" pitchFamily="18" charset="-127"/>
              <a:ea typeface="HY헤드라인M" pitchFamily="18" charset="-127"/>
            </a:endParaRPr>
          </a:p>
          <a:p>
            <a:pPr marL="285750" indent="-285750" fontAlgn="base" latinLnBrk="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4635500" algn="r"/>
              </a:tabLst>
            </a:pPr>
            <a:r>
              <a:rPr lang="ko-KR" altLang="en-US" sz="1400" dirty="0">
                <a:latin typeface="HY헤드라인M" pitchFamily="18" charset="-127"/>
                <a:ea typeface="HY헤드라인M" pitchFamily="18" charset="-127"/>
              </a:rPr>
              <a:t>개인정보 보호법 시행규칙</a:t>
            </a:r>
            <a:r>
              <a:rPr lang="en-US" altLang="ko-KR" sz="1400" dirty="0">
                <a:latin typeface="HY헤드라인M" pitchFamily="18" charset="-127"/>
                <a:ea typeface="HY헤드라인M" pitchFamily="18" charset="-127"/>
              </a:rPr>
              <a:t>(2014. 11. 19.)</a:t>
            </a:r>
            <a:endParaRPr lang="ko-KR" altLang="en-US" sz="1400" dirty="0">
              <a:latin typeface="HY헤드라인M" pitchFamily="18" charset="-127"/>
              <a:ea typeface="HY헤드라인M" pitchFamily="18" charset="-127"/>
            </a:endParaRPr>
          </a:p>
          <a:p>
            <a:pPr marL="285750" indent="-285750" fontAlgn="base" latinLnBrk="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4635500" algn="r"/>
              </a:tabLst>
            </a:pPr>
            <a:r>
              <a:rPr lang="ko-KR" altLang="en-US" sz="1400" dirty="0">
                <a:latin typeface="HY헤드라인M" pitchFamily="18" charset="-127"/>
                <a:ea typeface="HY헤드라인M" pitchFamily="18" charset="-127"/>
              </a:rPr>
              <a:t>교육부 개인정보보호 지침</a:t>
            </a:r>
            <a:r>
              <a:rPr lang="en-US" altLang="ko-KR" sz="1400" dirty="0">
                <a:latin typeface="HY헤드라인M" pitchFamily="18" charset="-127"/>
                <a:ea typeface="HY헤드라인M" pitchFamily="18" charset="-127"/>
              </a:rPr>
              <a:t>(2015. 4. 20.)</a:t>
            </a:r>
            <a:endParaRPr lang="ko-KR" altLang="en-US" sz="1400" dirty="0">
              <a:latin typeface="HY헤드라인M" pitchFamily="18" charset="-127"/>
              <a:ea typeface="HY헤드라인M" pitchFamily="18" charset="-127"/>
            </a:endParaRPr>
          </a:p>
          <a:p>
            <a:pPr marL="285750" indent="-285750" fontAlgn="base" latinLnBrk="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4635500" algn="r"/>
              </a:tabLst>
            </a:pPr>
            <a:r>
              <a:rPr lang="ko-KR" altLang="en-US" sz="1400" dirty="0">
                <a:latin typeface="HY헤드라인M" pitchFamily="18" charset="-127"/>
                <a:ea typeface="HY헤드라인M" pitchFamily="18" charset="-127"/>
              </a:rPr>
              <a:t>표준개인정보보호지침</a:t>
            </a:r>
            <a:r>
              <a:rPr lang="en-US" altLang="ko-KR" sz="1400" dirty="0">
                <a:latin typeface="HY헤드라인M" pitchFamily="18" charset="-127"/>
                <a:ea typeface="HY헤드라인M" pitchFamily="18" charset="-127"/>
              </a:rPr>
              <a:t>(2016. 6. 30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1400" dirty="0">
                <a:latin typeface="HY헤드라인M" pitchFamily="18" charset="-127"/>
                <a:ea typeface="HY헤드라인M" pitchFamily="18" charset="-127"/>
              </a:rPr>
              <a:t>행정자치부</a:t>
            </a:r>
            <a:r>
              <a:rPr lang="en-US" altLang="ko-KR" sz="1400" dirty="0"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1400" dirty="0">
              <a:latin typeface="HY헤드라인M" pitchFamily="18" charset="-127"/>
              <a:ea typeface="HY헤드라인M" pitchFamily="18" charset="-127"/>
            </a:endParaRPr>
          </a:p>
          <a:p>
            <a:pPr marL="285750" indent="-285750" fontAlgn="base" latinLnBrk="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4635500" algn="r"/>
              </a:tabLst>
            </a:pPr>
            <a:r>
              <a:rPr lang="ko-KR" altLang="en-US" sz="1400" dirty="0">
                <a:latin typeface="HY헤드라인M" pitchFamily="18" charset="-127"/>
                <a:ea typeface="HY헤드라인M" pitchFamily="18" charset="-127"/>
              </a:rPr>
              <a:t>개인정보의 안전성 </a:t>
            </a:r>
            <a:r>
              <a:rPr lang="ko-KR" altLang="en-US" sz="1400" dirty="0" err="1">
                <a:latin typeface="HY헤드라인M" pitchFamily="18" charset="-127"/>
                <a:ea typeface="HY헤드라인M" pitchFamily="18" charset="-127"/>
              </a:rPr>
              <a:t>확보조치</a:t>
            </a:r>
            <a:r>
              <a:rPr lang="ko-KR" altLang="en-US" sz="1400" dirty="0">
                <a:latin typeface="HY헤드라인M" pitchFamily="18" charset="-127"/>
                <a:ea typeface="HY헤드라인M" pitchFamily="18" charset="-127"/>
              </a:rPr>
              <a:t> 기준</a:t>
            </a:r>
            <a:r>
              <a:rPr lang="en-US" altLang="ko-KR" sz="1400" dirty="0">
                <a:latin typeface="HY헤드라인M" pitchFamily="18" charset="-127"/>
                <a:ea typeface="HY헤드라인M" pitchFamily="18" charset="-127"/>
              </a:rPr>
              <a:t>(2016. 9. 1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1400" dirty="0">
                <a:latin typeface="HY헤드라인M" pitchFamily="18" charset="-127"/>
                <a:ea typeface="HY헤드라인M" pitchFamily="18" charset="-127"/>
              </a:rPr>
              <a:t>행정자치부</a:t>
            </a:r>
            <a:r>
              <a:rPr lang="en-US" altLang="ko-KR" sz="1400" dirty="0"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1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94320" y="4149080"/>
            <a:ext cx="6858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 latinLnBrk="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4635500" algn="r"/>
              </a:tabLst>
            </a:pPr>
            <a:r>
              <a:rPr lang="ko-KR" altLang="en-US" sz="1400" dirty="0">
                <a:latin typeface="HY헤드라인M" pitchFamily="18" charset="-127"/>
                <a:ea typeface="HY헤드라인M" pitchFamily="18" charset="-127"/>
              </a:rPr>
              <a:t>공공기관 영상정보처리기기 설치</a:t>
            </a:r>
            <a:r>
              <a:rPr lang="en-US" altLang="ko-KR" sz="1400" dirty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1400" dirty="0">
                <a:latin typeface="HY헤드라인M" pitchFamily="18" charset="-127"/>
                <a:ea typeface="HY헤드라인M" pitchFamily="18" charset="-127"/>
              </a:rPr>
              <a:t>운영 가이드라인</a:t>
            </a:r>
            <a:r>
              <a:rPr lang="en-US" altLang="ko-KR" sz="1400" dirty="0">
                <a:latin typeface="HY헤드라인M" pitchFamily="18" charset="-127"/>
                <a:ea typeface="HY헤드라인M" pitchFamily="18" charset="-127"/>
              </a:rPr>
              <a:t>(2015. 1. 12. </a:t>
            </a:r>
            <a:r>
              <a:rPr lang="ko-KR" altLang="en-US" sz="1400" dirty="0">
                <a:latin typeface="HY헤드라인M" pitchFamily="18" charset="-127"/>
                <a:ea typeface="HY헤드라인M" pitchFamily="18" charset="-127"/>
              </a:rPr>
              <a:t>행정자치부</a:t>
            </a:r>
            <a:r>
              <a:rPr lang="en-US" altLang="ko-KR" sz="1400" dirty="0"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1400" dirty="0">
              <a:latin typeface="HY헤드라인M" pitchFamily="18" charset="-127"/>
              <a:ea typeface="HY헤드라인M" pitchFamily="18" charset="-127"/>
            </a:endParaRPr>
          </a:p>
          <a:p>
            <a:pPr marL="285750" indent="-285750" fontAlgn="base" latinLnBrk="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4635500" algn="r"/>
              </a:tabLst>
            </a:pPr>
            <a:r>
              <a:rPr lang="ko-KR" altLang="en-US" sz="1400" dirty="0">
                <a:latin typeface="HY헤드라인M" pitchFamily="18" charset="-127"/>
                <a:ea typeface="HY헤드라인M" pitchFamily="18" charset="-127"/>
              </a:rPr>
              <a:t>개인정보 </a:t>
            </a:r>
            <a:r>
              <a:rPr lang="ko-KR" altLang="en-US" sz="1400" dirty="0" err="1">
                <a:latin typeface="HY헤드라인M" pitchFamily="18" charset="-127"/>
                <a:ea typeface="HY헤드라인M" pitchFamily="18" charset="-127"/>
              </a:rPr>
              <a:t>수집제공</a:t>
            </a:r>
            <a:r>
              <a:rPr lang="ko-KR" altLang="en-US" sz="1400" dirty="0">
                <a:latin typeface="HY헤드라인M" pitchFamily="18" charset="-127"/>
                <a:ea typeface="HY헤드라인M" pitchFamily="18" charset="-127"/>
              </a:rPr>
              <a:t> 동의서 작성 가이드라인</a:t>
            </a:r>
            <a:r>
              <a:rPr lang="en-US" altLang="ko-KR" sz="1400" dirty="0">
                <a:latin typeface="HY헤드라인M" pitchFamily="18" charset="-127"/>
                <a:ea typeface="HY헤드라인M" pitchFamily="18" charset="-127"/>
              </a:rPr>
              <a:t>(2016. 7. 4., </a:t>
            </a:r>
            <a:r>
              <a:rPr lang="ko-KR" altLang="en-US" sz="1400" dirty="0">
                <a:latin typeface="HY헤드라인M" pitchFamily="18" charset="-127"/>
                <a:ea typeface="HY헤드라인M" pitchFamily="18" charset="-127"/>
              </a:rPr>
              <a:t>행정자치부</a:t>
            </a:r>
            <a:r>
              <a:rPr lang="en-US" altLang="ko-KR" sz="1400" dirty="0"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1400" dirty="0">
              <a:latin typeface="HY헤드라인M" pitchFamily="18" charset="-127"/>
              <a:ea typeface="HY헤드라인M" pitchFamily="18" charset="-127"/>
            </a:endParaRPr>
          </a:p>
          <a:p>
            <a:pPr marL="285750" indent="-285750" fontAlgn="base" latinLnBrk="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4635500" algn="r"/>
              </a:tabLst>
            </a:pPr>
            <a:r>
              <a:rPr lang="ko-KR" altLang="en-US" sz="1400" dirty="0">
                <a:latin typeface="HY헤드라인M" pitchFamily="18" charset="-127"/>
                <a:ea typeface="HY헤드라인M" pitchFamily="18" charset="-127"/>
              </a:rPr>
              <a:t>개인정보 수집 최소화 가이드라인</a:t>
            </a:r>
            <a:r>
              <a:rPr lang="en-US" altLang="ko-KR" sz="1400" dirty="0">
                <a:latin typeface="HY헤드라인M" pitchFamily="18" charset="-127"/>
                <a:ea typeface="HY헤드라인M" pitchFamily="18" charset="-127"/>
              </a:rPr>
              <a:t>(2016. 11. 29., </a:t>
            </a:r>
            <a:r>
              <a:rPr lang="ko-KR" altLang="en-US" sz="1400" dirty="0">
                <a:latin typeface="HY헤드라인M" pitchFamily="18" charset="-127"/>
                <a:ea typeface="HY헤드라인M" pitchFamily="18" charset="-127"/>
              </a:rPr>
              <a:t>행정자치부</a:t>
            </a:r>
            <a:r>
              <a:rPr lang="en-US" altLang="ko-KR" sz="1400" dirty="0"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1400" dirty="0">
              <a:latin typeface="HY헤드라인M" pitchFamily="18" charset="-127"/>
              <a:ea typeface="HY헤드라인M" pitchFamily="18" charset="-127"/>
            </a:endParaRPr>
          </a:p>
          <a:p>
            <a:pPr marL="285750" indent="-285750" fontAlgn="base" latinLnBrk="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4635500" algn="r"/>
              </a:tabLst>
            </a:pPr>
            <a:r>
              <a:rPr lang="ko-KR" altLang="en-US" sz="1400" dirty="0">
                <a:latin typeface="HY헤드라인M" pitchFamily="18" charset="-127"/>
                <a:ea typeface="HY헤드라인M" pitchFamily="18" charset="-127"/>
              </a:rPr>
              <a:t>개인정보 </a:t>
            </a:r>
            <a:r>
              <a:rPr lang="ko-KR" altLang="en-US" sz="1400" dirty="0" err="1">
                <a:latin typeface="HY헤드라인M" pitchFamily="18" charset="-127"/>
                <a:ea typeface="HY헤드라인M" pitchFamily="18" charset="-127"/>
              </a:rPr>
              <a:t>비식별</a:t>
            </a:r>
            <a:r>
              <a:rPr lang="ko-KR" altLang="en-US" sz="1400" dirty="0">
                <a:latin typeface="HY헤드라인M" pitchFamily="18" charset="-127"/>
                <a:ea typeface="HY헤드라인M" pitchFamily="18" charset="-127"/>
              </a:rPr>
              <a:t> 조치 가이드라인</a:t>
            </a:r>
            <a:r>
              <a:rPr lang="en-US" altLang="ko-KR" sz="1400" dirty="0">
                <a:latin typeface="HY헤드라인M" pitchFamily="18" charset="-127"/>
                <a:ea typeface="HY헤드라인M" pitchFamily="18" charset="-127"/>
              </a:rPr>
              <a:t>(2016. 6. 30.) </a:t>
            </a:r>
            <a:endParaRPr lang="ko-KR" altLang="en-US" sz="1400" dirty="0">
              <a:latin typeface="HY헤드라인M" pitchFamily="18" charset="-127"/>
              <a:ea typeface="HY헤드라인M" pitchFamily="18" charset="-127"/>
            </a:endParaRPr>
          </a:p>
          <a:p>
            <a:pPr marL="285750" indent="-285750" fontAlgn="base" latinLnBrk="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4635500" algn="r"/>
              </a:tabLst>
            </a:pPr>
            <a:r>
              <a:rPr lang="ko-KR" altLang="en-US" sz="1400" dirty="0">
                <a:latin typeface="HY헤드라인M" pitchFamily="18" charset="-127"/>
                <a:ea typeface="HY헤드라인M" pitchFamily="18" charset="-127"/>
              </a:rPr>
              <a:t>홈페이지 개인정보 </a:t>
            </a:r>
            <a:r>
              <a:rPr lang="ko-KR" altLang="en-US" sz="1400" dirty="0" err="1">
                <a:latin typeface="HY헤드라인M" pitchFamily="18" charset="-127"/>
                <a:ea typeface="HY헤드라인M" pitchFamily="18" charset="-127"/>
              </a:rPr>
              <a:t>노출방지</a:t>
            </a:r>
            <a:r>
              <a:rPr lang="ko-KR" altLang="en-US" sz="1400" dirty="0">
                <a:latin typeface="HY헤드라인M" pitchFamily="18" charset="-127"/>
                <a:ea typeface="HY헤드라인M" pitchFamily="18" charset="-127"/>
              </a:rPr>
              <a:t> 안내서</a:t>
            </a:r>
            <a:r>
              <a:rPr lang="en-US" altLang="ko-KR" sz="1400" dirty="0">
                <a:latin typeface="HY헤드라인M" pitchFamily="18" charset="-127"/>
                <a:ea typeface="HY헤드라인M" pitchFamily="18" charset="-127"/>
              </a:rPr>
              <a:t>(2016. 6., </a:t>
            </a:r>
            <a:r>
              <a:rPr lang="ko-KR" altLang="en-US" sz="1400" dirty="0" err="1">
                <a:latin typeface="HY헤드라인M" pitchFamily="18" charset="-127"/>
                <a:ea typeface="HY헤드라인M" pitchFamily="18" charset="-127"/>
              </a:rPr>
              <a:t>행자부</a:t>
            </a:r>
            <a:r>
              <a:rPr lang="en-US" altLang="ko-KR" sz="1400" dirty="0"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1400" dirty="0">
              <a:latin typeface="HY헤드라인M" pitchFamily="18" charset="-127"/>
              <a:ea typeface="HY헤드라인M" pitchFamily="18" charset="-127"/>
            </a:endParaRPr>
          </a:p>
          <a:p>
            <a:pPr marL="285750" indent="-285750" fontAlgn="base" latinLnBrk="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4635500" algn="r"/>
              </a:tabLst>
            </a:pPr>
            <a:r>
              <a:rPr lang="ko-KR" altLang="en-US" sz="1400" dirty="0">
                <a:latin typeface="HY헤드라인M" pitchFamily="18" charset="-127"/>
                <a:ea typeface="HY헤드라인M" pitchFamily="18" charset="-127"/>
              </a:rPr>
              <a:t>교육부 개인정보보호 </a:t>
            </a:r>
            <a:r>
              <a:rPr lang="ko-KR" altLang="en-US" sz="1400" dirty="0" err="1">
                <a:latin typeface="HY헤드라인M" pitchFamily="18" charset="-127"/>
                <a:ea typeface="HY헤드라인M" pitchFamily="18" charset="-127"/>
              </a:rPr>
              <a:t>업무사례집</a:t>
            </a:r>
            <a:r>
              <a:rPr lang="en-US" altLang="ko-KR" sz="1400" dirty="0">
                <a:latin typeface="HY헤드라인M" pitchFamily="18" charset="-127"/>
                <a:ea typeface="HY헤드라인M" pitchFamily="18" charset="-127"/>
              </a:rPr>
              <a:t>(2014. 12.)</a:t>
            </a:r>
            <a:endParaRPr lang="ko-KR" altLang="en-US" sz="1400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231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364594"/>
            <a:ext cx="9144000" cy="5441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주민등록번호 법정주의 강화</a:t>
            </a:r>
            <a:endParaRPr lang="ko-KR" altLang="en-US" sz="2800" dirty="0">
              <a:solidFill>
                <a:schemeClr val="accent4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38" y="1117723"/>
            <a:ext cx="8913124" cy="54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1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364594"/>
            <a:ext cx="9144000" cy="5441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관련 용어 정의</a:t>
            </a:r>
            <a:endParaRPr lang="ko-KR" altLang="en-US" sz="2800" dirty="0">
              <a:solidFill>
                <a:schemeClr val="accent4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107504" y="1412776"/>
            <a:ext cx="1512169" cy="792088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107504" y="2348880"/>
            <a:ext cx="1512169" cy="864096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7" name="직사각형 96"/>
          <p:cNvSpPr/>
          <p:nvPr/>
        </p:nvSpPr>
        <p:spPr>
          <a:xfrm>
            <a:off x="107504" y="3356992"/>
            <a:ext cx="1512169" cy="864096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8" name="직사각형 97"/>
          <p:cNvSpPr/>
          <p:nvPr/>
        </p:nvSpPr>
        <p:spPr>
          <a:xfrm>
            <a:off x="107504" y="4361717"/>
            <a:ext cx="1512169" cy="864096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9" name="직사각형 98"/>
          <p:cNvSpPr/>
          <p:nvPr/>
        </p:nvSpPr>
        <p:spPr>
          <a:xfrm>
            <a:off x="107504" y="5373216"/>
            <a:ext cx="1512169" cy="864096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1763688" y="1412776"/>
            <a:ext cx="7261357" cy="792088"/>
          </a:xfrm>
          <a:prstGeom prst="rect">
            <a:avLst/>
          </a:prstGeom>
          <a:noFill/>
          <a:ln w="254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개인정보의 수집</a:t>
            </a: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생성</a:t>
            </a: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기록</a:t>
            </a: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저장</a:t>
            </a: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보유</a:t>
            </a: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가공</a:t>
            </a: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편집</a:t>
            </a: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검색</a:t>
            </a: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출력</a:t>
            </a: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정정</a:t>
            </a: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복구</a:t>
            </a: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이용</a:t>
            </a: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제공</a:t>
            </a: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공개</a:t>
            </a: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파기</a:t>
            </a: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기타 이와 유사한 행위</a:t>
            </a:r>
          </a:p>
        </p:txBody>
      </p:sp>
      <p:sp>
        <p:nvSpPr>
          <p:cNvPr id="101" name="직사각형 100"/>
          <p:cNvSpPr/>
          <p:nvPr/>
        </p:nvSpPr>
        <p:spPr>
          <a:xfrm>
            <a:off x="1763688" y="2348880"/>
            <a:ext cx="7261357" cy="864096"/>
          </a:xfrm>
          <a:prstGeom prst="rect">
            <a:avLst/>
          </a:prstGeom>
          <a:noFill/>
          <a:ln w="254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처리되는 정보에 의해 알아볼 수 있는 그 정보의 주체가 되는 사람</a:t>
            </a:r>
          </a:p>
        </p:txBody>
      </p:sp>
      <p:sp>
        <p:nvSpPr>
          <p:cNvPr id="102" name="직사각형 101"/>
          <p:cNvSpPr/>
          <p:nvPr/>
        </p:nvSpPr>
        <p:spPr>
          <a:xfrm>
            <a:off x="1763688" y="3356992"/>
            <a:ext cx="7261357" cy="864096"/>
          </a:xfrm>
          <a:prstGeom prst="rect">
            <a:avLst/>
          </a:prstGeom>
          <a:noFill/>
          <a:ln w="254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업무를 목적으로 개인정보파일을 운용하기 위하여 개인정보를 처리하는 공공기관</a:t>
            </a: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법인</a:t>
            </a: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단체</a:t>
            </a: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개인 등</a:t>
            </a:r>
          </a:p>
        </p:txBody>
      </p:sp>
      <p:sp>
        <p:nvSpPr>
          <p:cNvPr id="103" name="직사각형 102"/>
          <p:cNvSpPr/>
          <p:nvPr/>
        </p:nvSpPr>
        <p:spPr>
          <a:xfrm>
            <a:off x="1763688" y="4365104"/>
            <a:ext cx="7261357" cy="864096"/>
          </a:xfrm>
          <a:prstGeom prst="rect">
            <a:avLst/>
          </a:prstGeom>
          <a:noFill/>
          <a:ln w="254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개인정보를 쉽게 검색할 수 있도록 일정한 규칙에 따라 체계적으로 배열하거나 구성한 개인정보 </a:t>
            </a:r>
            <a:r>
              <a:rPr kumimoji="0" lang="ko-KR" alt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집합물</a:t>
            </a:r>
            <a:endParaRPr kumimoji="0" lang="ko-KR" alt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4" name="직사각형 103"/>
          <p:cNvSpPr/>
          <p:nvPr/>
        </p:nvSpPr>
        <p:spPr>
          <a:xfrm>
            <a:off x="1763688" y="5373216"/>
            <a:ext cx="7261357" cy="864096"/>
          </a:xfrm>
          <a:prstGeom prst="rect">
            <a:avLst/>
          </a:prstGeom>
          <a:noFill/>
          <a:ln w="254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일정한 공간에 지속적으로 설치되어 사람 또는 사물의 영상 등을</a:t>
            </a:r>
            <a:endParaRPr kumimoji="0" lang="en-US" altLang="ko-KR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촬영하거나 이를 전송하는 장치 </a:t>
            </a: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(CCTV, </a:t>
            </a:r>
            <a:r>
              <a:rPr kumimoji="0" lang="ko-KR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네트워크 카메라</a:t>
            </a: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  <a:endParaRPr kumimoji="0" lang="ko-KR" alt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5" name="직사각형 104"/>
          <p:cNvSpPr/>
          <p:nvPr/>
        </p:nvSpPr>
        <p:spPr bwMode="auto">
          <a:xfrm>
            <a:off x="35496" y="1556792"/>
            <a:ext cx="158417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latinLnBrk="0">
              <a:defRPr/>
            </a:pPr>
            <a:r>
              <a:rPr lang="ko-KR" altLang="en-US" sz="2400" b="1" kern="0" spc="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처리</a:t>
            </a:r>
            <a:endParaRPr lang="en-US" altLang="ko-KR" sz="2400" b="1" kern="0" spc="50" dirty="0">
              <a:ln w="1143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6" name="직사각형 105"/>
          <p:cNvSpPr/>
          <p:nvPr/>
        </p:nvSpPr>
        <p:spPr bwMode="auto">
          <a:xfrm>
            <a:off x="35496" y="2550095"/>
            <a:ext cx="158417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latinLnBrk="0">
              <a:defRPr/>
            </a:pPr>
            <a:r>
              <a:rPr lang="ko-KR" altLang="en-US" sz="2400" b="1" kern="0" spc="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정보주</a:t>
            </a:r>
            <a:r>
              <a:rPr lang="ko-KR" altLang="en-US" sz="2400" b="1" kern="0" spc="50" dirty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체</a:t>
            </a:r>
            <a:endParaRPr lang="en-US" altLang="ko-KR" sz="2400" b="1" kern="0" spc="50" dirty="0">
              <a:ln w="1143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7" name="직사각형 106"/>
          <p:cNvSpPr/>
          <p:nvPr/>
        </p:nvSpPr>
        <p:spPr bwMode="auto">
          <a:xfrm>
            <a:off x="35496" y="3356992"/>
            <a:ext cx="1584176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latinLnBrk="0">
              <a:defRPr/>
            </a:pPr>
            <a:r>
              <a:rPr lang="ko-KR" altLang="en-US" sz="2400" b="1" kern="0" spc="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개인정보</a:t>
            </a:r>
            <a:endParaRPr lang="en-US" altLang="ko-KR" sz="2400" b="1" kern="0" spc="50" dirty="0" smtClean="0">
              <a:ln w="1143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 latinLnBrk="0">
              <a:defRPr/>
            </a:pPr>
            <a:r>
              <a:rPr lang="ko-KR" altLang="en-US" sz="2400" b="1" kern="0" spc="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처리</a:t>
            </a:r>
            <a:r>
              <a:rPr lang="ko-KR" altLang="en-US" sz="2400" b="1" kern="0" spc="50" dirty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자</a:t>
            </a:r>
            <a:endParaRPr lang="en-US" altLang="ko-KR" sz="2400" b="1" kern="0" spc="50" dirty="0">
              <a:ln w="1143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8" name="직사각형 107"/>
          <p:cNvSpPr/>
          <p:nvPr/>
        </p:nvSpPr>
        <p:spPr bwMode="auto">
          <a:xfrm>
            <a:off x="35496" y="4365104"/>
            <a:ext cx="1584176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latinLnBrk="0">
              <a:defRPr/>
            </a:pPr>
            <a:r>
              <a:rPr lang="ko-KR" altLang="en-US" sz="2400" b="1" kern="0" spc="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개인정보</a:t>
            </a:r>
            <a:endParaRPr lang="en-US" altLang="ko-KR" sz="2400" b="1" kern="0" spc="50" dirty="0" smtClean="0">
              <a:ln w="1143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 latinLnBrk="0">
              <a:defRPr/>
            </a:pPr>
            <a:r>
              <a:rPr lang="ko-KR" altLang="en-US" sz="2400" b="1" kern="0" spc="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파</a:t>
            </a:r>
            <a:r>
              <a:rPr lang="ko-KR" altLang="en-US" sz="2400" b="1" kern="0" spc="50" dirty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일</a:t>
            </a:r>
            <a:endParaRPr lang="en-US" altLang="ko-KR" sz="2400" b="1" kern="0" spc="50" dirty="0">
              <a:ln w="1143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9" name="직사각형 108"/>
          <p:cNvSpPr/>
          <p:nvPr/>
        </p:nvSpPr>
        <p:spPr bwMode="auto">
          <a:xfrm>
            <a:off x="35496" y="5373216"/>
            <a:ext cx="1584176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latinLnBrk="0">
              <a:defRPr/>
            </a:pPr>
            <a:r>
              <a:rPr lang="ko-KR" altLang="en-US" sz="2400" b="1" kern="0" spc="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영상정보</a:t>
            </a:r>
            <a:endParaRPr lang="en-US" altLang="ko-KR" sz="2400" b="1" kern="0" spc="50" dirty="0" smtClean="0">
              <a:ln w="1143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 latinLnBrk="0">
              <a:defRPr/>
            </a:pPr>
            <a:r>
              <a:rPr lang="ko-KR" altLang="en-US" sz="2400" b="1" kern="0" spc="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처리기</a:t>
            </a:r>
            <a:r>
              <a:rPr lang="ko-KR" altLang="en-US" sz="2400" b="1" kern="0" spc="50" dirty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기</a:t>
            </a:r>
            <a:endParaRPr lang="en-US" altLang="ko-KR" sz="2400" b="1" kern="0" spc="50" dirty="0">
              <a:ln w="1143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342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364594"/>
            <a:ext cx="9144000" cy="5441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관련 용어 정의</a:t>
            </a:r>
            <a:endParaRPr lang="ko-KR" altLang="en-US" sz="2800" dirty="0">
              <a:solidFill>
                <a:schemeClr val="accent4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107504" y="1412776"/>
            <a:ext cx="1512169" cy="792088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107504" y="2348880"/>
            <a:ext cx="1512169" cy="864096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7" name="직사각형 96"/>
          <p:cNvSpPr/>
          <p:nvPr/>
        </p:nvSpPr>
        <p:spPr>
          <a:xfrm>
            <a:off x="107504" y="3356992"/>
            <a:ext cx="1512169" cy="864096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1763688" y="1412776"/>
            <a:ext cx="7261357" cy="792088"/>
          </a:xfrm>
          <a:prstGeom prst="rect">
            <a:avLst/>
          </a:prstGeom>
          <a:noFill/>
          <a:ln w="254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개인정보의 처리에 관한 업무를 총괄해서 책임지는 자</a:t>
            </a:r>
            <a:endParaRPr kumimoji="0" lang="en-US" altLang="ko-KR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lvl="0">
              <a:lnSpc>
                <a:spcPct val="150000"/>
              </a:lnSpc>
            </a:pPr>
            <a:r>
              <a:rPr lang="en-US" altLang="ko-KR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en-US" altLang="ko-KR" sz="14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※ </a:t>
            </a:r>
            <a:r>
              <a:rPr lang="ko-KR" altLang="en-US" sz="14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학교</a:t>
            </a:r>
            <a:r>
              <a:rPr lang="en-US" altLang="ko-KR" sz="14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학교장</a:t>
            </a:r>
            <a:r>
              <a:rPr lang="en-US" altLang="ko-KR" sz="14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b="1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교육지원청</a:t>
            </a:r>
            <a:r>
              <a:rPr lang="en-US" altLang="ko-KR" sz="14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-4</a:t>
            </a:r>
            <a:r>
              <a:rPr lang="ko-KR" altLang="en-US" sz="1400" b="1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급이상</a:t>
            </a:r>
            <a:r>
              <a:rPr lang="ko-KR" altLang="en-US" sz="14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공무원</a:t>
            </a:r>
            <a:r>
              <a:rPr lang="en-US" altLang="ko-KR" sz="14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과단위</a:t>
            </a:r>
            <a:r>
              <a:rPr lang="ko-KR" altLang="en-US" sz="14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4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ko-KR" altLang="en-US" sz="14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급</a:t>
            </a:r>
            <a:r>
              <a:rPr lang="en-US" altLang="ko-KR" sz="1400" b="1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en-US" altLang="ko-KR" sz="1400" b="1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1" name="직사각형 100"/>
          <p:cNvSpPr/>
          <p:nvPr/>
        </p:nvSpPr>
        <p:spPr>
          <a:xfrm>
            <a:off x="1763688" y="2348880"/>
            <a:ext cx="7261357" cy="864096"/>
          </a:xfrm>
          <a:prstGeom prst="rect">
            <a:avLst/>
          </a:prstGeom>
          <a:noFill/>
          <a:ln w="254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각급 기관의 실질적인 개인정보 보호업무를 담당하는 자로 개인정보책임자가 지정한 자</a:t>
            </a:r>
            <a:endParaRPr kumimoji="0" lang="ko-KR" alt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2" name="직사각형 101"/>
          <p:cNvSpPr/>
          <p:nvPr/>
        </p:nvSpPr>
        <p:spPr>
          <a:xfrm>
            <a:off x="1763688" y="3356992"/>
            <a:ext cx="7261357" cy="864096"/>
          </a:xfrm>
          <a:prstGeom prst="rect">
            <a:avLst/>
          </a:prstGeom>
          <a:noFill/>
          <a:ln w="254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개인정보를 처리할 수 있도록 체계적으로 구성한 데이터베이스 시스템</a:t>
            </a:r>
            <a:endParaRPr kumimoji="0" lang="ko-KR" alt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5" name="직사각형 104"/>
          <p:cNvSpPr/>
          <p:nvPr/>
        </p:nvSpPr>
        <p:spPr bwMode="auto">
          <a:xfrm>
            <a:off x="35496" y="1484784"/>
            <a:ext cx="1584176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latinLnBrk="0">
              <a:defRPr/>
            </a:pPr>
            <a:r>
              <a:rPr lang="ko-KR" altLang="en-US" sz="2000" b="1" kern="0" spc="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개인정보</a:t>
            </a:r>
            <a:endParaRPr lang="en-US" altLang="ko-KR" sz="2000" b="1" kern="0" spc="50" dirty="0" smtClean="0">
              <a:ln w="1143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 latinLnBrk="0">
              <a:defRPr/>
            </a:pPr>
            <a:r>
              <a:rPr lang="ko-KR" altLang="en-US" sz="2000" b="1" kern="0" spc="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보호책임자</a:t>
            </a:r>
            <a:endParaRPr lang="en-US" altLang="ko-KR" sz="2000" b="1" kern="0" spc="50" dirty="0">
              <a:ln w="1143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6" name="직사각형 105"/>
          <p:cNvSpPr/>
          <p:nvPr/>
        </p:nvSpPr>
        <p:spPr bwMode="auto">
          <a:xfrm>
            <a:off x="35496" y="2420888"/>
            <a:ext cx="1584176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latinLnBrk="0">
              <a:defRPr/>
            </a:pPr>
            <a:r>
              <a:rPr lang="ko-KR" altLang="en-US" sz="2000" b="1" kern="0" spc="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개인정보</a:t>
            </a:r>
            <a:endParaRPr lang="en-US" altLang="ko-KR" sz="2000" b="1" kern="0" spc="50" dirty="0" smtClean="0">
              <a:ln w="1143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 latinLnBrk="0">
              <a:defRPr/>
            </a:pPr>
            <a:r>
              <a:rPr lang="ko-KR" altLang="en-US" sz="2000" b="1" kern="0" spc="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보호담당자</a:t>
            </a:r>
            <a:endParaRPr lang="en-US" altLang="ko-KR" sz="2000" b="1" kern="0" spc="50" dirty="0">
              <a:ln w="1143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7" name="직사각형 106"/>
          <p:cNvSpPr/>
          <p:nvPr/>
        </p:nvSpPr>
        <p:spPr bwMode="auto">
          <a:xfrm>
            <a:off x="35496" y="3356992"/>
            <a:ext cx="1584176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latinLnBrk="0">
              <a:defRPr/>
            </a:pPr>
            <a:r>
              <a:rPr lang="ko-KR" altLang="en-US" sz="2000" b="1" kern="0" spc="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개인정보</a:t>
            </a:r>
            <a:endParaRPr lang="en-US" altLang="ko-KR" sz="2000" b="1" kern="0" spc="50" dirty="0" smtClean="0">
              <a:ln w="1143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 latinLnBrk="0">
              <a:defRPr/>
            </a:pPr>
            <a:r>
              <a:rPr lang="ko-KR" altLang="en-US" sz="2000" b="1" kern="0" spc="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처리시스템</a:t>
            </a:r>
            <a:endParaRPr lang="en-US" altLang="ko-KR" sz="2000" b="1" kern="0" spc="50" dirty="0">
              <a:ln w="1143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383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364594"/>
            <a:ext cx="9144000" cy="5441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800" dirty="0" smtClean="0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개인정보 처리 단계별 준수사항</a:t>
            </a:r>
            <a:endParaRPr lang="ko-KR" altLang="en-US" sz="2800" dirty="0">
              <a:solidFill>
                <a:schemeClr val="accent4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484784"/>
            <a:ext cx="8964487" cy="50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3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1795</TotalTime>
  <Words>3070</Words>
  <Application>Microsoft Office PowerPoint</Application>
  <PresentationFormat>화면 슬라이드 쇼(4:3)</PresentationFormat>
  <Paragraphs>446</Paragraphs>
  <Slides>45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45</vt:i4>
      </vt:variant>
    </vt:vector>
  </HeadingPairs>
  <TitlesOfParts>
    <vt:vector size="60" baseType="lpstr">
      <vt:lpstr>HY견고딕</vt:lpstr>
      <vt:lpstr>HY얕은샘물M</vt:lpstr>
      <vt:lpstr>HY중고딕</vt:lpstr>
      <vt:lpstr>HY헤드라인M</vt:lpstr>
      <vt:lpstr>굴림</vt:lpstr>
      <vt:lpstr>나눔고딕</vt:lpstr>
      <vt:lpstr>나눔고딕 ExtraBold</vt:lpstr>
      <vt:lpstr>맑은 고딕</vt:lpstr>
      <vt:lpstr>한컴 윤고딕 240</vt:lpstr>
      <vt:lpstr>휴먼모음T</vt:lpstr>
      <vt:lpstr>Arial</vt:lpstr>
      <vt:lpstr>Tw Cen MT</vt:lpstr>
      <vt:lpstr>Wingdings</vt:lpstr>
      <vt:lpstr>Wingdings 2</vt:lpstr>
      <vt:lpstr>가을</vt:lpstr>
      <vt:lpstr>2017년 개인정보보호  실무 요령 </vt:lpstr>
      <vt:lpstr>개인정보 보호법의 이해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개인정보 보호 관련 각종 사례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개인정보보호를 위한 필수 준수 사항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Beak</dc:creator>
  <cp:lastModifiedBy>구자범</cp:lastModifiedBy>
  <cp:revision>125</cp:revision>
  <dcterms:created xsi:type="dcterms:W3CDTF">2016-09-08T05:49:52Z</dcterms:created>
  <dcterms:modified xsi:type="dcterms:W3CDTF">2017-04-18T10:12:17Z</dcterms:modified>
</cp:coreProperties>
</file>